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8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90" r:id="rId34"/>
    <p:sldId id="291" r:id="rId35"/>
    <p:sldId id="286" r:id="rId36"/>
    <p:sldId id="292" r:id="rId37"/>
    <p:sldId id="289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09"/>
    <p:restoredTop sz="96327"/>
  </p:normalViewPr>
  <p:slideViewPr>
    <p:cSldViewPr snapToGrid="0" snapToObjects="1">
      <p:cViewPr varScale="1">
        <p:scale>
          <a:sx n="160" d="100"/>
          <a:sy n="160" d="100"/>
        </p:scale>
        <p:origin x="5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3T14:38:13.6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6484 4172 24575,'0'40'0,"0"0"0,0 1 0,0-14 0,0 5 0,0-1 0,0-4 0,0 14 0,3-15 0,-1-1 0,-1 3 0,1 0 0,1 3-1056,-1 2 0,1 0 1056,-2 16-640,4-1 0,-1 0 640,-2 0 0,0-14 0,0 3 0,1 0 0,-1-1 0,-1-5 0,-1 0 0,3 5 0,-1 1 0,1 6 0,-1-2 0,-1 4 0,4-8 0,-1 2 0,-4-5 0,1-2 0,6 11 0,-6 5 0,-1-2 0,3-10 74,-3-10 0,0 1-74,-1-1 0,2-1 0,2 9 0,-2-5 0,-1 2 0,2 8 0,0 0-1280,-2-12 1,0 3 1279,2 15 0,0 7 0,-1-4 0,0-4 0,0 0 0,2-2 0,1 3 0,-2-1 0,-1-3 0,-1-1 0,1-3 0,1 0 0,0-2-311,-1 13 0,-2 0 311,1-13 0,0-3 1030,0 10-1030,0-13 0,0-1 0,0 6 0,0-2 0,-2-3 0,0 0 0,1 10 0,-4 9 0,5-4 0,0 1-459,0-16 1,0 1 458,1 3 0,-1 4 0,-1-2 0,-1 13 0,-1-3 0,1-14 0,-1 0 851,1 6 0,-1-2-851,-2-7 0,1-3 1629,3 2-1629,-3-1 0,0-1 187,1-10-187,-3 11 1848,0-2-1848,-1 0 0,3 11 0,0-6 0,0 0 0,3 7 0,-1-4 0,-1 1 181,1-6 1,-1 0-182,-1 13 0,-1-7 0,1-2 0,-1-8 0,1 9 0,0-8 0,3-9 0,-2 11 0,3 10 0,0-9 0,0 14 0,0-15 0,0-1 102,0 4-102,0 5 0,0 2 0,0-3 0,0 8 0,-4-3 0,3-18 0,-3 13 0,0-5 0,3-10 0,-3 9 0,4 12 0,0-18 0,0 11 0,0-1 0,-2-10 0,1 24 0,-5-4 0,4-8 0,-2 8 0,2-15 0,0-1 0,0-3 240,0 3 1,0 1-241,2 3 0,0-10 0,0 7 0,0-19 0,-2 3 0,2-3 0,-2 0 0,0-1 0,-2 11 0,2-9 0,-4 13 0,6-14 0,-3 3 0,1-3 0,2-1 0,-4 2 0,4-2 0,-2 0 0,0 0 0,2 0 0,-2-2 0,0 4 0,2-4 0,-2 2 0,2 3 0,0-4 0,-2 4 0,2 6 0,-2-8 0,2 13 0,0-13 0,0 3 0,0-5 0,0-1 0,0 0 0,2 0 0,0-1 0,2 0 0,5 0 0,-2 1 0,4 1 0,18 5 0,-6-3 0,10 4 0,4 1-965,11-1 965,-16 0 0,3 0-1120,13 1 0,0-2 1120,-16-3 0,2 1 0,-2 0 0,3 1 0,2-1 0,6 0 0,1-1 0,-2 1-1305,2 3 1,1 0 1304,0-3 0,4-1 0,-1 1-861,-3-1 1,-1 0-1,-1-1 861,-10-3 0,-1-1 0,3 1 0,6 1 0,4 0 0,0 1 0,-4-3 0,6-1 0,-2 0 0,-6 0 0,1 2 0,-1-2-346,12 0 1,-3-2 345,-13-1 0,-1 0 0,7 2 0,3-1 0,2-3 0,-1-1 0,-13 2 0,0 0 0,13-1 0,1-2 0,-5-1 0,-3-1 310,-10 5 0,0 0-310,15-7 0,-3 1 2138,-7 5-2138,6-8 3022,-17 3-3022,-11 5 1943,6-2-1943,-7 3 1364,-1 3-1364,2-2 0,18 2 0,-7 0 0,9 0 0,3 0 0,6 0 0,8 0 0,-9-4 0,-24 3 0,6-3 0,-17 2 0,0 2 0,-2-2 0,2 2 0,11 0 0,3 0 0,16 0 0,-1 4 0,0 2-621,17 0 621,-17-1 0,0 0 0,13-1 0,-25-4 0,5 0 0,-20 0 0,0 0 0,1 0 0,-1 0 621,3 0-621,-4 0 0,6 0 0,-2 0 0,0 0 0,1 0 0,-5-2 0,-1 2 0,0-2 0,-1 0 0,0 2 0,-1-2 0,1 0 0,0 2 0,-2-4 0,2 2 0,-1-2 0,1 0 0,0 0 0,-1-2 0,2 1 0,0-1 0,5-9 0,-4 7 0,13-25 0,-11 18 0,8-18 0,-3-13 0,-3 11 0,-5 9 0,2-1-219,2 1 1,0 0 218,-4-9-796,8-8 0,-1-2 796,-8-4 0,8 3 0,1 0 0,-5 0 0,1 20 0,1-1 0,-1-2 0,-2 0-902,2-7 902,2-5 0,0 0 0,-2 6 0,0 9 0,1-1 0,-2 0 0,0 2 0,4-4 0,-5 3 0,0 1 383,1 2-383,-3 4 1547,3-26-1547,-6 21 0,4-16 0,-5 14 0,0 1 519,0-4-519,2-6 0,0 0 0,-1 2 0,3-14 0,-4 1 0,3 18 0,-3-17 0,7 5 0,-6 6 0,3-12 0,1-1 0,-4 14 0,1-4 0,0-2 0,-2-3 0,2 10 0,0-2-595,-2-3 1,1 2 594,2-14 0,-2 11 0,-2-2 0,1 3 0,0 1 0,0 5 0,0 0 0,0-5 0,0-1 0,0-3 0,0 2 0,0 11 0,0-1-594,0-7 1,0-4 0,0 4 593,1 3 0,-2 1 0,0-13 0,-2-3 0,0 0 0,0 1 0,0 14 0,0 0 0,0-13 0,1 0 0,2 7 0,0 3 0,-1 8 0,-2-2 0,2-4 0,-1-3 0,0 4-316,-3-12 316,0 12 0,2 0 0,2-9 0,-6 10 403,7-1-403,-4 0 1082,4 17-1082,0-13 1902,0 1-1902,0 12 380,0-23-380,0 26 0,0-11 0,0-1 0,0 13 0,0-13 0,0 1 0,2 11 0,-1-20 0,0 21 0,1-6 0,-1-6 0,0 11 0,-1-11 0,4 6 0,-4 6 0,4-6 0,-4 0 0,1 6 0,0-15 0,2 15 0,-2-6 0,4 0 0,-4 8 0,3-8 0,-3-4 0,1 9 0,0-14 0,-1 17 0,1-3 0,0 4 0,-2 2 0,2-2 0,-2 2 0,0-1 0,0 2 0,0-1 0,2 1 0,-2-6 0,2 6 0,0-4 0,0 3 0,0 1 0,0 0 0,0-1 0,-2-1 0,5-1 0,-4 2 0,5-2 0,-6 4 0,2-4 0,-2 2 0,0-6 0,0 5 0,0-7 0,0 9 0,0-4 0,0 0 0,0 3 0,0-8 0,2 9 0,-2-6 0,2 1 0,-2 3 0,0-2 0,0 0 0,0 3 0,0-4 0,2 3 0,-2 1 0,2-2 0,-2 4 0,2-4 0,-2 2 0,2-1 0,0 2 0,0-1 0,0 1 0,0-6 0,-2 6 0,0-9 0,0 8 0,0-8 0,0 7 0,0-4 0,-2-1 0,1 5 0,-1-4 0,2-4 0,0 6 0,0-8 0,0 13 0,-2-4 0,1 4 0,0-2 0,1 2 0,0 0 0,0 0 0,0-1 0,0 0 0,0 0 0,0-6 0,-2 4 0,1-3 0,0 3 0,1 0 0,0-1 0,0 2 0,0 0 0,0 2 0,-2 2 0,1-4 0,-1 4 0,2-4 0,0 0 0,0 1 0,-1 0 0,-3-10 0,1 8 0,-4-13 0,3 9 0,-1 1 0,3 1 0,2 5 0,0 1 0,0 2 0</inkml:trace>
  <inkml:trace contextRef="#ctx0" brushRef="#br0" timeOffset="2940">6563 4173 24575,'27'14'0,"-1"0"0,18 7 0,1-1 0,-17-12 0,1 0-820,4 2 1,5 2 0,2-1 0,-4 0-274,-2-3 1,-2-1 0,2 1 994,1 0 1,2 1 0,2-1-1,1 1 98,6 0 0,2-1 0,1 1 0,-4-1-802,3-1 0,-3-1 0,3 1 802,-3 0 0,3 0 0,0 1 0,-1-2 0,-5-1 0,-1 0 0,0-2 0,-2 1 0,7-1 0,-2-1 0,-1 0 0,-2 2 0,0 0 0,-5-1 916,2-3 1,-10 0-917,-19 0 0,-3 0 0,9 0 2982,9 0-2982,18 0 0,4 2 0,5 1-8,-7 0 0,3 0 8,-5-1 0,6 0 0,0-1 0,-5 1 0,-7-1 0,-3 1 0,1-1-753,10 0 1,3-2 0,-3 1 752,5 3 0,-6-1-155,-17-1 1,-1 0 154,8 2 0,-3-1 0,-3-6 0,-12 3 0,24-7 3276,-24 7-2734,12-5-542,-2 4 0,1-1 0,4-4 0,-2 5 0,2-1 2837,17-5-2837,-23 5 462,11-3-462,-24 1 0,-4-1 0,4 3 0,10-8 0,-9 9 0,15-8 0,-19 10 0,2-3 0,-2 3 0,26 19 0,-15-13 0,7 8 0,0-1 0,-11-7 0,6 3 0,-10-4 0,-7-1 0,6-1 0,-9 0 0,4-2 0,-2 2 0,2-2 0,0 2 0,2-1 0,-2 1 0,-1 0 0,-1-2 0,1 2 0,14 9 0,-7-6 0,12 10 0,-16-13 0,2 5 0,0-4 0,-4 1 0,4 0 0,-3-1 0,-2 0 0,2 0 0,-2 0 0,0 0 0,-2 11 0,3 3 0,-4 1 0,2-2 0,-3 1 0,0-10 0,0 9 0,0-11 0,0 0 0,2 0 0,-2-2 0,2 0 0,-2 0 0,2 0 0,-2 0 0,4 2 0,-4-2 0,4 2 0,-4-4 0,2 0 0</inkml:trace>
  <inkml:trace contextRef="#ctx0" brushRef="#br0" timeOffset="66930">2382 12344 24575,'0'0'0</inkml:trace>
  <inkml:trace contextRef="#ctx0" brushRef="#br0" timeOffset="68835">2360 12560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97EBEB-2710-AB4E-B13F-0D51E41E0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D4F0070-2A38-A049-AC88-44FFB857A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DED7DB-8B49-754D-ACAB-380150D21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61D0-25C3-1444-B3F2-6D0FD0C090F6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FB6CA2-1453-3644-9EDC-F271FA6A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B9BD1A-13F8-3344-9900-C1FF69130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656-7FC8-A347-8C66-4BD8C066E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65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D39B90-52D6-7748-A161-BC3B1F0E5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AFE82BC-73BA-A64E-A597-FB0A62033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C40C92-00A4-0145-ACA6-48AE83484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61D0-25C3-1444-B3F2-6D0FD0C090F6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D323C8-AC43-E84B-91C0-57472CA35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742354-9E6C-BA4C-BD0C-D4F9A2897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656-7FC8-A347-8C66-4BD8C066E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73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5AE7D57-D3B5-824F-ADCE-0B5A63D270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6452390-5912-214A-904A-AA14F7C78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E1E334-B18D-F541-854E-CE9394394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61D0-25C3-1444-B3F2-6D0FD0C090F6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FC0F72-C48F-FF4D-8FAB-34AC80CF5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B8CF73-2C00-5E4B-A0B0-AAB6BB307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656-7FC8-A347-8C66-4BD8C066E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214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DA73F1-350F-6742-8511-5E653BD1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785446-6A93-1F41-B3ED-0DC6F7B18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E74BAF-6FA1-614F-9D50-950098DCF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61D0-25C3-1444-B3F2-6D0FD0C090F6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BF7DDC-9055-924B-A7D5-496F59A8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9770E4-4918-9047-95F8-05820F66F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656-7FC8-A347-8C66-4BD8C066E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350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87A336-5887-1640-8B52-86BCCE253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F7519CB-445B-AB44-9E49-63C343DCD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49386F-01A8-A644-A93D-0507214DF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61D0-25C3-1444-B3F2-6D0FD0C090F6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F11048-97C7-E24F-9DCD-E9EEF5418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850E91-108E-5D45-A44B-BC647C08B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656-7FC8-A347-8C66-4BD8C066E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121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1612F7-A858-3240-8B5D-2EA40827E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2C23C7-EE70-4F4D-A58A-4583302EC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1CAA27A-C78D-B648-A0CC-00D3A137D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08EAC6-485C-1942-A8FA-8FA890060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61D0-25C3-1444-B3F2-6D0FD0C090F6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B5C8C93-021A-3A44-B077-670C856A2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B998D7-96B2-FF48-8389-17E64AD0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656-7FC8-A347-8C66-4BD8C066E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235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9F8C4F-155A-194A-8FCA-521399899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665953-DE6A-8842-8189-0F708D09F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2C25AED-B33A-A643-B330-91056FFE3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E9A2AEE-DF80-C848-AA4D-83C243D257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84EB783-9791-7C45-A3F2-59788449BC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B6BB13A-F855-E84D-ACFE-9AF245C77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61D0-25C3-1444-B3F2-6D0FD0C090F6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94050AC-E1E9-6B4B-A6BD-12C824B3B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B66322E-02CF-8346-8ECF-770D45A4F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656-7FC8-A347-8C66-4BD8C066E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47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99C1EE-DECD-6E48-BD60-5E452F46D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F72A1D6-BB89-D44C-B21C-E18997DB6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61D0-25C3-1444-B3F2-6D0FD0C090F6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CD965A8-9E1E-454C-9E12-C999B360D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29D9B79-98D5-6A43-B8AE-737FE8DAA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656-7FC8-A347-8C66-4BD8C066E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30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553213C-B2D4-BB49-B8D3-21AFB2225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61D0-25C3-1444-B3F2-6D0FD0C090F6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BA8B1B3-22B7-6E48-A339-D225A11C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07DB948-A600-C84B-98E4-561B4792D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656-7FC8-A347-8C66-4BD8C066E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86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8038C6-38B2-6A4B-93E1-D6DA5E851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2FAB7C-EC89-9142-BEE1-A26FE5C20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3021F30-918C-D64F-86D7-54E5757BE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8B014BE-3727-F54E-A240-563448E17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61D0-25C3-1444-B3F2-6D0FD0C090F6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96E6806-8E5D-CF4E-93A4-8F0A623DA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C327260-26EF-1540-AE24-DA4188A04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656-7FC8-A347-8C66-4BD8C066E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63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16EE2A-E3B4-EE4F-9E1D-600D6B938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A4E12AC-FAA0-9642-A65C-A9DA8FE0ED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15B26F0-D4D2-DE47-AAEF-3D6750CC7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C1C86CA-15E6-2C4E-9032-22DE7DDF7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61D0-25C3-1444-B3F2-6D0FD0C090F6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5CC93A0-3BC0-1B4C-BD50-D2DCB7F7C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A3F0789-120F-C64D-8A55-F83A6B1DC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64656-7FC8-A347-8C66-4BD8C066E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82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8CDF9A9-065D-6F44-9833-F7CAD9191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5654BB7-6958-7B45-AF9B-72A78230E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A179E4-5BC3-E44C-9708-6E7D1E0D8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261D0-25C3-1444-B3F2-6D0FD0C090F6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C089A8-BB85-1E41-A63C-2F6788F49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4E89F0-983A-8047-A9A7-EED5F9C7D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64656-7FC8-A347-8C66-4BD8C066E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97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A412F7-AC9F-BC47-9CC6-E83DA56185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Rozvaděče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FCF1B6C-60B6-0448-AFB1-694FB95486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Ing. Jiří Pečený</a:t>
            </a:r>
          </a:p>
        </p:txBody>
      </p:sp>
    </p:spTree>
    <p:extLst>
      <p:ext uri="{BB962C8B-B14F-4D97-AF65-F5344CB8AC3E}">
        <p14:creationId xmlns:p14="http://schemas.microsoft.com/office/powerpoint/2010/main" val="963778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9DC26B-C392-5349-AA71-19CC35C3F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TO JIŽ ZNÁTE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591A97B-E3F4-794F-9417-A55C001498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171" y="1825625"/>
            <a:ext cx="872565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98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514752-35EB-6847-B746-6CF60BF3A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691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ROZVADĚČ NN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B5D13D9-F1BC-BA42-93F3-C2138E93C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6322" y="1004888"/>
            <a:ext cx="7222785" cy="304832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F9AE98A-563D-384C-AA83-19275924A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16" y="3754120"/>
            <a:ext cx="9945757" cy="265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12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0D8D4D-A0DA-244A-9B68-F737B0FEE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6718"/>
          </a:xfrm>
        </p:spPr>
        <p:txBody>
          <a:bodyPr/>
          <a:lstStyle/>
          <a:p>
            <a:pPr algn="ctr"/>
            <a:r>
              <a:rPr lang="cs-CZ" dirty="0"/>
              <a:t>Posuzování shody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50A32C-22A6-B841-AD9D-E373EA93C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Aby bylo prokázáno, </a:t>
            </a:r>
            <a:r>
              <a:rPr lang="cs-CZ" dirty="0" err="1"/>
              <a:t>že</a:t>
            </a:r>
            <a:r>
              <a:rPr lang="cs-CZ" dirty="0"/>
              <a:t> výrobek splňuje požadavky zákonů a technických předpisů, musí projít procesem </a:t>
            </a:r>
            <a:r>
              <a:rPr lang="cs-CZ" dirty="0" err="1"/>
              <a:t>ověřováni</a:t>
            </a:r>
            <a:r>
              <a:rPr lang="cs-CZ" dirty="0"/>
              <a:t>́. </a:t>
            </a:r>
          </a:p>
          <a:p>
            <a:r>
              <a:rPr lang="cs-CZ" dirty="0"/>
              <a:t>Tento proces obecně specifikuje zákon 22/1997 Sb. v §12, který uvádí, jaké postupy je možné použít při posuzovaní shody. </a:t>
            </a:r>
          </a:p>
          <a:p>
            <a:r>
              <a:rPr lang="cs-CZ" dirty="0"/>
              <a:t>Elektrické zařízení může být uvedeno na trh pouze tehdy, splňuje-li technické požadavky uvedené v </a:t>
            </a:r>
            <a:r>
              <a:rPr lang="cs-CZ" dirty="0" err="1"/>
              <a:t>Příloze</a:t>
            </a:r>
            <a:r>
              <a:rPr lang="cs-CZ" dirty="0"/>
              <a:t> č. 2 k NV 17/2003 tj. bylo-li vyrobeno v souladu se správnou technickou praxí.</a:t>
            </a:r>
            <a:endParaRPr lang="cs-CZ" dirty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8420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2486F-57CC-1640-992D-5ECEBF99F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pPr algn="ctr"/>
            <a:r>
              <a:rPr lang="cs-CZ" dirty="0"/>
              <a:t>POSOUZENÍ SHODY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6FDF4D-DF36-3E47-A65F-1D94C8C7C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a) posouzení shody za stanovených podmínek výrobcem nebo dovozcem, </a:t>
            </a:r>
          </a:p>
          <a:p>
            <a:r>
              <a:rPr lang="cs-CZ" dirty="0"/>
              <a:t>b) posouzení shody vzorku (prototypu) výrobku autorizovanou osobou, </a:t>
            </a:r>
          </a:p>
          <a:p>
            <a:r>
              <a:rPr lang="cs-CZ" dirty="0"/>
              <a:t>c) posouzení shody, při níž autorizovaná osoba zkouší specifické vlastnosti výrobků a namátkově </a:t>
            </a:r>
          </a:p>
          <a:p>
            <a:r>
              <a:rPr lang="cs-CZ" dirty="0"/>
              <a:t>kontroluje dodržení stanovených požadavků u výrobků, </a:t>
            </a:r>
          </a:p>
          <a:p>
            <a:r>
              <a:rPr lang="cs-CZ" dirty="0"/>
              <a:t>d) posouzení systému jakosti výroby nebo prvků systému jakosti v podniku autorizovanou osobou a provádění dohledu nad jeho </a:t>
            </a:r>
            <a:r>
              <a:rPr lang="cs-CZ" dirty="0" err="1"/>
              <a:t>řádným</a:t>
            </a:r>
            <a:r>
              <a:rPr lang="cs-CZ" dirty="0"/>
              <a:t> fungováním, </a:t>
            </a:r>
          </a:p>
          <a:p>
            <a:r>
              <a:rPr lang="cs-CZ" dirty="0"/>
              <a:t>e) posouzení systému jakosti výrobků nebo prvků systému jakosti v podniku autorizovanou osobou a provádění dohledu nad jeho </a:t>
            </a:r>
            <a:r>
              <a:rPr lang="cs-CZ" dirty="0" err="1"/>
              <a:t>řádným</a:t>
            </a:r>
            <a:r>
              <a:rPr lang="cs-CZ" dirty="0"/>
              <a:t> fungováním, </a:t>
            </a:r>
          </a:p>
          <a:p>
            <a:r>
              <a:rPr lang="cs-CZ" dirty="0"/>
              <a:t>f)</a:t>
            </a:r>
            <a:r>
              <a:rPr lang="cs-CZ" dirty="0" err="1"/>
              <a:t>ověřování</a:t>
            </a:r>
            <a:r>
              <a:rPr lang="cs-CZ" dirty="0"/>
              <a:t> shody výrobků̊ s certifikovaným typem výrobku nebo se stanovenými požadavky, které provádí výrobce, dovozce, akreditovaná nebo autorizovaná́ osoba na každém výrobku </a:t>
            </a:r>
          </a:p>
          <a:p>
            <a:r>
              <a:rPr lang="cs-CZ" dirty="0"/>
              <a:t>g) </a:t>
            </a:r>
            <a:r>
              <a:rPr lang="cs-CZ" dirty="0" err="1"/>
              <a:t>ověřování</a:t>
            </a:r>
            <a:r>
              <a:rPr lang="cs-CZ" dirty="0"/>
              <a:t> shody každého výrobku se stanovenými požadavky autorizovanou osobou, </a:t>
            </a:r>
          </a:p>
          <a:p>
            <a:r>
              <a:rPr lang="cs-CZ" dirty="0"/>
              <a:t>h) dohled nad </a:t>
            </a:r>
            <a:r>
              <a:rPr lang="cs-CZ" dirty="0" err="1"/>
              <a:t>řádným</a:t>
            </a:r>
            <a:r>
              <a:rPr lang="cs-CZ" dirty="0"/>
              <a:t> </a:t>
            </a:r>
            <a:r>
              <a:rPr lang="cs-CZ" dirty="0" err="1"/>
              <a:t>fungováním</a:t>
            </a:r>
            <a:r>
              <a:rPr lang="cs-CZ" dirty="0"/>
              <a:t> </a:t>
            </a:r>
            <a:r>
              <a:rPr lang="cs-CZ" dirty="0" err="1"/>
              <a:t>systému</a:t>
            </a:r>
            <a:r>
              <a:rPr lang="cs-CZ" dirty="0"/>
              <a:t> jakosti v podniku autorizovanou osobou a v </a:t>
            </a:r>
            <a:r>
              <a:rPr lang="cs-CZ" dirty="0" err="1"/>
              <a:t>případe</a:t>
            </a:r>
            <a:r>
              <a:rPr lang="cs-CZ" dirty="0"/>
              <a:t>̌ </a:t>
            </a:r>
            <a:r>
              <a:rPr lang="cs-CZ" dirty="0" err="1"/>
              <a:t>potřeby</a:t>
            </a:r>
            <a:r>
              <a:rPr lang="cs-CZ" dirty="0"/>
              <a:t> </a:t>
            </a:r>
          </a:p>
          <a:p>
            <a:r>
              <a:rPr lang="cs-CZ" dirty="0" err="1"/>
              <a:t>ověření</a:t>
            </a:r>
            <a:r>
              <a:rPr lang="cs-CZ" dirty="0"/>
              <a:t> shody výrobku s požadavky technických předpisů̊ v etapě návrhu výrobku, </a:t>
            </a:r>
          </a:p>
          <a:p>
            <a:r>
              <a:rPr lang="cs-CZ" dirty="0"/>
              <a:t>i) posouzení činností souvisejících s výrobou výrobků, </a:t>
            </a:r>
          </a:p>
          <a:p>
            <a:r>
              <a:rPr lang="cs-CZ" dirty="0"/>
              <a:t>j) jiné postupy posuzovaní shody, jestliže je to nezbytné, zahrnující </a:t>
            </a:r>
            <a:r>
              <a:rPr lang="cs-CZ" dirty="0" err="1"/>
              <a:t>popřípade</a:t>
            </a:r>
            <a:r>
              <a:rPr lang="cs-CZ" dirty="0"/>
              <a:t>̌ i činnost akreditované́ nebo jiné osoby.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8229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7FB384E-B02F-8F44-A33C-8100D0B66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7966" y="605481"/>
            <a:ext cx="8620364" cy="5258422"/>
          </a:xfrm>
        </p:spPr>
      </p:pic>
    </p:spTree>
    <p:extLst>
      <p:ext uri="{BB962C8B-B14F-4D97-AF65-F5344CB8AC3E}">
        <p14:creationId xmlns:p14="http://schemas.microsoft.com/office/powerpoint/2010/main" val="1956987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2A97D1-66A6-354C-AB14-0398D99BC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SHODA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577E94D-ACDC-C44C-B44C-0282802F2F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759" y="1825625"/>
            <a:ext cx="998248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11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5BB54E-A16A-6A44-8DB0-79F048F51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4577"/>
            <a:ext cx="10515600" cy="867327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err="1"/>
              <a:t>Posuzování</a:t>
            </a:r>
            <a:r>
              <a:rPr lang="cs-CZ" dirty="0"/>
              <a:t> shody </a:t>
            </a:r>
            <a:br>
              <a:rPr lang="cs-CZ" dirty="0">
                <a:effectLst/>
              </a:rPr>
            </a:b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22A23FA-9524-8248-B9AA-435E31CC1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759" y="1825625"/>
            <a:ext cx="998248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32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18B0F65-7FAA-0B4E-96B7-2B1478C0F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1677" y="407504"/>
            <a:ext cx="8166536" cy="561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08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F51ABD6-ED27-5748-9BA2-F7D7DE446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3912" y="496888"/>
            <a:ext cx="9704176" cy="568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56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7008183-CE5A-2D42-A0D9-4D878482B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9726" y="466725"/>
            <a:ext cx="9252548" cy="571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96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206C3F-ED5B-7E4C-A128-66273A4CF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Legislativa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C28C2B-8F37-B74F-A3C3-5E75A075C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 tvoří ČSN 61439 – definuje mnohé povinnosti a odpovědnosti výrobců rozváděčů.</a:t>
            </a:r>
          </a:p>
          <a:p>
            <a:pPr marL="0" indent="0">
              <a:buNone/>
            </a:pPr>
            <a:r>
              <a:rPr lang="cs-CZ" b="1" dirty="0"/>
              <a:t>	Zákon22/1997Sb</a:t>
            </a:r>
            <a:r>
              <a:rPr lang="cs-CZ" dirty="0"/>
              <a:t>. </a:t>
            </a:r>
            <a:endParaRPr lang="cs-CZ" dirty="0">
              <a:effectLst/>
            </a:endParaRPr>
          </a:p>
          <a:p>
            <a:r>
              <a:rPr lang="cs-CZ" dirty="0"/>
              <a:t>upravuje uvedení výrobku na trh obecně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="1" dirty="0"/>
              <a:t>NV17/2003Sb.–Sb</a:t>
            </a:r>
            <a:r>
              <a:rPr lang="cs-CZ" dirty="0"/>
              <a:t>. </a:t>
            </a:r>
            <a:endParaRPr lang="cs-CZ" dirty="0">
              <a:effectLst/>
            </a:endParaRPr>
          </a:p>
          <a:p>
            <a:r>
              <a:rPr lang="cs-CZ" dirty="0"/>
              <a:t>upravuje podmínky pro elektrická zařízení </a:t>
            </a:r>
            <a:endParaRPr lang="cs-CZ" dirty="0">
              <a:effectLst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6042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6A6ABB1-8DDE-7F4A-8FF8-784D674B1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3265" y="347663"/>
            <a:ext cx="944547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29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68776B0-7236-1742-B18D-5C33A83D0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9339" y="580767"/>
            <a:ext cx="8153321" cy="552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4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6F952E7-E49C-2A4A-9632-953ED0460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0699" y="618545"/>
            <a:ext cx="8299279" cy="562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35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4519EA6-77F7-DA41-831B-E4F5BDA6C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9235" y="320675"/>
            <a:ext cx="8373529" cy="585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89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99AF690-8043-BE49-9183-EB2D9511D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0019" y="494271"/>
            <a:ext cx="8072311" cy="564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99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0B7863D-7701-284F-83C1-1581238D6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4816" y="309563"/>
            <a:ext cx="8142367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82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11816238-355A-C84C-AB21-E017297106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3678" y="371475"/>
            <a:ext cx="8544643" cy="580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94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222621-137E-294D-B69F-C030A25BC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866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REKAPITULACE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96A31E8-9D21-214B-86F3-D6B013FAF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13792"/>
            <a:ext cx="10515600" cy="206941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A9273F7-5C10-2D4A-8128-66F9312E0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46" y="3083202"/>
            <a:ext cx="11932508" cy="349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59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BEBC1E3-922F-6846-80D8-06072F59E8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71964"/>
            <a:ext cx="10515600" cy="362380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A320BC4-A884-E548-B339-ECD2B566F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362" y="3902264"/>
            <a:ext cx="8596184" cy="266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18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8D2AFED-717D-3A4D-8933-76B4CAA997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25178"/>
            <a:ext cx="10515600" cy="470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80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0707BB-A0E8-EF4D-8B52-6A5B5C4CC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ČSN 61 439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25CE1A-A82F-8842-A897-706569444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1113"/>
            <a:ext cx="10515600" cy="4725850"/>
          </a:xfrm>
        </p:spPr>
        <p:txBody>
          <a:bodyPr>
            <a:normAutofit/>
          </a:bodyPr>
          <a:lstStyle/>
          <a:p>
            <a:r>
              <a:rPr lang="cs-CZ" dirty="0"/>
              <a:t>ČÁST 1 </a:t>
            </a:r>
            <a:r>
              <a:rPr lang="cs-CZ" b="1" dirty="0"/>
              <a:t>Všeobecná ustanovení</a:t>
            </a:r>
            <a:endParaRPr lang="cs-CZ" dirty="0"/>
          </a:p>
          <a:p>
            <a:r>
              <a:rPr lang="cs-CZ" dirty="0"/>
              <a:t>ČÁST 2 Výkonové rozváděče</a:t>
            </a:r>
          </a:p>
          <a:p>
            <a:r>
              <a:rPr lang="cs-CZ" dirty="0"/>
              <a:t>ČÁST 3 ROZVODNICE URČENÉ K PROVOZOVÁNÍ LAIKY</a:t>
            </a:r>
          </a:p>
          <a:p>
            <a:r>
              <a:rPr lang="cs-CZ" dirty="0"/>
              <a:t>ČÁST 4 Rozváděče nízkého napětí, určené pro používání na staveništích</a:t>
            </a:r>
          </a:p>
          <a:p>
            <a:r>
              <a:rPr lang="cs-CZ" dirty="0"/>
              <a:t>ČÁST 5 Distribuční rozváděče pro veřejné elektrické sítě </a:t>
            </a:r>
          </a:p>
          <a:p>
            <a:r>
              <a:rPr lang="cs-CZ" dirty="0"/>
              <a:t>ČÁST 6 </a:t>
            </a:r>
            <a:r>
              <a:rPr lang="cs-CZ" dirty="0" err="1"/>
              <a:t>Přípojnicové</a:t>
            </a:r>
            <a:r>
              <a:rPr lang="cs-CZ" dirty="0"/>
              <a:t> rozvody</a:t>
            </a:r>
          </a:p>
          <a:p>
            <a:r>
              <a:rPr lang="cs-CZ" dirty="0"/>
              <a:t>ČÁST 7 Rozváděče pro použití ve zvláštních podmínkách jako jsou </a:t>
            </a:r>
            <a:r>
              <a:rPr lang="cs-CZ" dirty="0" err="1"/>
              <a:t>mariny</a:t>
            </a:r>
            <a:r>
              <a:rPr lang="cs-CZ" dirty="0"/>
              <a:t>, kempy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5516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A0169F3-B8E9-0E41-B8D0-436803B92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6774" y="345989"/>
            <a:ext cx="9758451" cy="567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62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7CB6232-F4B2-9948-80E8-FD56B5B31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820" y="160638"/>
            <a:ext cx="9630856" cy="5596195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37DCBDE-7BC2-4D4C-946A-D11BCD10E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676" y="2940200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158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7FE251C-8C0E-8945-BA1E-83988E2D0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1856" y="370702"/>
            <a:ext cx="8829060" cy="563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88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interiér, zeď, několik&#10;&#10;Popis byl vytvořen automaticky">
            <a:extLst>
              <a:ext uri="{FF2B5EF4-FFF2-40B4-BE49-F238E27FC236}">
                <a16:creationId xmlns:a16="http://schemas.microsoft.com/office/drawing/2014/main" id="{BDCD8093-4CA5-9E4C-9543-0112E3858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6703622" y="1090348"/>
            <a:ext cx="5801784" cy="4351338"/>
          </a:xfrm>
        </p:spPr>
      </p:pic>
      <p:pic>
        <p:nvPicPr>
          <p:cNvPr id="7" name="Obrázek 6" descr="Obsah obrázku text, interiér, zařízení&#10;&#10;Popis byl vytvořen automaticky">
            <a:extLst>
              <a:ext uri="{FF2B5EF4-FFF2-40B4-BE49-F238E27FC236}">
                <a16:creationId xmlns:a16="http://schemas.microsoft.com/office/drawing/2014/main" id="{8919B2B2-B400-954C-BAF2-4B77F549F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226" y="1038318"/>
            <a:ext cx="5602357" cy="420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504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270C4F-D1F3-DE4A-B29B-4DF80D527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ROZVADĚČE ACS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FE1DB4-DDD6-7A49-9DA2-DA61BA917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Staveništní</a:t>
            </a:r>
            <a:r>
              <a:rPr lang="cs-CZ" dirty="0"/>
              <a:t>, nebo-</a:t>
            </a:r>
            <a:r>
              <a:rPr lang="cs-CZ" dirty="0" err="1"/>
              <a:t>li</a:t>
            </a:r>
            <a:r>
              <a:rPr lang="cs-CZ" dirty="0"/>
              <a:t> </a:t>
            </a:r>
            <a:r>
              <a:rPr lang="cs-CZ" b="1" dirty="0"/>
              <a:t>stavební rozvaděč,</a:t>
            </a:r>
            <a:r>
              <a:rPr lang="cs-CZ" dirty="0"/>
              <a:t> je určen k měření a napájení náročnějších elektrických přístrojů, stavební techniky i ručního elektrického nářadí v terénu, na stavbě apod.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26DD3FF-A859-9849-8E0D-F6B00D860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212" y="3554717"/>
            <a:ext cx="3175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82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6DD07E-47C6-004B-BFE4-6ED0BE17A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ROZVADĚČE ACS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C1133A-1A75-E044-A57A-E48D48EE7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1843"/>
            <a:ext cx="10515600" cy="484512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Opět zvláštní požadavky – řídí se ČSN 61 439 – část.4</a:t>
            </a:r>
          </a:p>
          <a:p>
            <a:r>
              <a:rPr lang="cs-CZ" dirty="0"/>
              <a:t>Staveništní rozvaděče jsou určené pro používání na vnějších a vnitřních staveništích, tedy na dočasných pracovištích, kam nemá obvykle veřejnost přístup. Za provozu mají být </a:t>
            </a:r>
            <a:r>
              <a:rPr lang="cs-CZ" b="1" dirty="0"/>
              <a:t>uzavřené; pouze zásuvky, ovládací rukojeti a řídicí tlačítka </a:t>
            </a:r>
            <a:r>
              <a:rPr lang="cs-CZ" dirty="0"/>
              <a:t>mohou být přístupná bez použití klíče nebo nástroje.</a:t>
            </a:r>
          </a:p>
          <a:p>
            <a:r>
              <a:rPr lang="cs-CZ" dirty="0"/>
              <a:t>Ovládání hlavního spínače musí být snadno přístupné v souladu s ČSN 33 2000-7-704 </a:t>
            </a:r>
            <a:r>
              <a:rPr lang="cs-CZ" dirty="0" err="1"/>
              <a:t>ed</a:t>
            </a:r>
            <a:r>
              <a:rPr lang="cs-CZ" dirty="0"/>
              <a:t>. 2. Všechna </a:t>
            </a:r>
            <a:r>
              <a:rPr lang="cs-CZ" b="1" dirty="0"/>
              <a:t>připojení vnějších kabelů musí být rozebíratelná</a:t>
            </a:r>
            <a:r>
              <a:rPr lang="cs-CZ" dirty="0"/>
              <a:t> nebo musí být použity zásuvky. Vidlice s různými jmenovitými proudy nebo napětím nesmí být zaměnitelné. Rozvaděče a rozvodnice, které nejsou </a:t>
            </a:r>
            <a:r>
              <a:rPr lang="cs-CZ" dirty="0" err="1"/>
              <a:t>oceloplechové</a:t>
            </a:r>
            <a:r>
              <a:rPr lang="cs-CZ" dirty="0"/>
              <a:t>, musí být montovány na nehořlavé stěny nebo musí být učiněno vhodné opatření podle ČSN 33 2312 </a:t>
            </a:r>
            <a:r>
              <a:rPr lang="cs-CZ" dirty="0" err="1"/>
              <a:t>ed</a:t>
            </a:r>
            <a:r>
              <a:rPr lang="cs-CZ" dirty="0"/>
              <a:t>. 2</a:t>
            </a:r>
          </a:p>
        </p:txBody>
      </p:sp>
    </p:spTree>
    <p:extLst>
      <p:ext uri="{BB962C8B-B14F-4D97-AF65-F5344CB8AC3E}">
        <p14:creationId xmlns:p14="http://schemas.microsoft.com/office/powerpoint/2010/main" val="40844938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BDCF70-163A-ED4C-8126-7D59B44D8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Proč ?</a:t>
            </a:r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0D65A2C-803B-E443-8244-A3BAB36A1B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93138"/>
            <a:ext cx="2777031" cy="277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AB41425-6FE7-4842-8CE0-3F273D7A097E}"/>
              </a:ext>
            </a:extLst>
          </p:cNvPr>
          <p:cNvSpPr txBox="1"/>
          <p:nvPr/>
        </p:nvSpPr>
        <p:spPr>
          <a:xfrm>
            <a:off x="560173" y="4458147"/>
            <a:ext cx="110716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Když jsem jednoho středoškoláka na praxi sprdnul, že nemá strkat ruce do rozvaděče pod napětím, že by mu to mohlo ublížit, tak mi odpověděl: </a:t>
            </a:r>
            <a:r>
              <a:rPr lang="cs-CZ" i="1" dirty="0"/>
              <a:t>To mi přece ublížit nemůže, je to jenom </a:t>
            </a:r>
            <a:r>
              <a:rPr lang="cs-CZ" b="1" i="1" dirty="0"/>
              <a:t>nízké</a:t>
            </a:r>
            <a:r>
              <a:rPr lang="cs-CZ" i="1" dirty="0"/>
              <a:t> napětí.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Ta zásuvka nemá proud! Není pod proudem! Než se dotkl, byla to pravda. A o tom, že tam bylo napětí nikdo nemluvil.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Když nemáme hromosvod, tak nepotřebujeme žádné uzemnění.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Proud prochází jen fázi. </a:t>
            </a:r>
            <a:r>
              <a:rPr lang="cs-CZ" dirty="0" err="1"/>
              <a:t>Nulákem</a:t>
            </a:r>
            <a:r>
              <a:rPr lang="cs-CZ" dirty="0"/>
              <a:t> nulový. Proto se mu říká "</a:t>
            </a:r>
            <a:r>
              <a:rPr lang="cs-CZ" dirty="0" err="1"/>
              <a:t>nulák</a:t>
            </a:r>
            <a:r>
              <a:rPr lang="cs-CZ" dirty="0"/>
              <a:t>".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8439A06F-FD26-0D42-8835-F2EB2AC90C28}"/>
                  </a:ext>
                </a:extLst>
              </p14:cNvPr>
              <p14:cNvContentPartPr/>
              <p14:nvPr/>
            </p14:nvContentPartPr>
            <p14:xfrm>
              <a:off x="849600" y="1501920"/>
              <a:ext cx="2718360" cy="3020040"/>
            </p14:xfrm>
          </p:contentPart>
        </mc:Choice>
        <mc:Fallback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8439A06F-FD26-0D42-8835-F2EB2AC90C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0240" y="1492560"/>
                <a:ext cx="2737080" cy="303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52664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B13A14-9ADF-8447-B2CF-2A0F6059A3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166938"/>
            <a:ext cx="6438900" cy="3457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taveništní rozváděče pronájem | SVP půjčovna s.r.o.">
            <a:extLst>
              <a:ext uri="{FF2B5EF4-FFF2-40B4-BE49-F238E27FC236}">
                <a16:creationId xmlns:a16="http://schemas.microsoft.com/office/drawing/2014/main" id="{14B1FCF5-4D26-1E41-8F53-24AB0A141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2166938"/>
            <a:ext cx="3457575" cy="3457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4845E7A-E703-D04E-B500-E2196EBEA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747"/>
            <a:ext cx="10515600" cy="715556"/>
          </a:xfrm>
        </p:spPr>
        <p:txBody>
          <a:bodyPr>
            <a:normAutofit/>
          </a:bodyPr>
          <a:lstStyle/>
          <a:p>
            <a:pPr algn="ctr"/>
            <a:r>
              <a:rPr lang="cs-CZ" sz="3200">
                <a:solidFill>
                  <a:schemeClr val="bg1"/>
                </a:solidFill>
              </a:rPr>
              <a:t>ACS rozvaděče v praxi</a:t>
            </a:r>
          </a:p>
        </p:txBody>
      </p:sp>
    </p:spTree>
    <p:extLst>
      <p:ext uri="{BB962C8B-B14F-4D97-AF65-F5344CB8AC3E}">
        <p14:creationId xmlns:p14="http://schemas.microsoft.com/office/powerpoint/2010/main" val="1021267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7C9DA8-B593-9E46-A45F-18B72C405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V </a:t>
            </a:r>
            <a:r>
              <a:rPr lang="cs-CZ" b="1" dirty="0" err="1"/>
              <a:t>současne</a:t>
            </a:r>
            <a:r>
              <a:rPr lang="cs-CZ" b="1" dirty="0"/>
              <a:t>́ </a:t>
            </a:r>
            <a:r>
              <a:rPr lang="cs-CZ" b="1" dirty="0" err="1"/>
              <a:t>dobe</a:t>
            </a:r>
            <a:r>
              <a:rPr lang="cs-CZ" b="1" dirty="0"/>
              <a:t>̌ jsou v nové koncepci </a:t>
            </a:r>
            <a:r>
              <a:rPr lang="cs-CZ" b="1" dirty="0" err="1"/>
              <a:t>platne</a:t>
            </a:r>
            <a:r>
              <a:rPr lang="cs-CZ" b="1" dirty="0"/>
              <a:t>́ tyto normy: </a:t>
            </a:r>
            <a:br>
              <a:rPr lang="cs-CZ" dirty="0">
                <a:effectLst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1E8235-92A2-744D-B38B-95A8A5F41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ČSN EN 61439-1 ed.2 (5/2012) - </a:t>
            </a:r>
            <a:r>
              <a:rPr lang="cs-CZ" dirty="0" err="1"/>
              <a:t>Rozváděče</a:t>
            </a:r>
            <a:r>
              <a:rPr lang="cs-CZ" dirty="0"/>
              <a:t> </a:t>
            </a:r>
            <a:r>
              <a:rPr lang="cs-CZ" dirty="0" err="1"/>
              <a:t>nízkého</a:t>
            </a:r>
            <a:r>
              <a:rPr lang="cs-CZ" dirty="0"/>
              <a:t> </a:t>
            </a:r>
            <a:r>
              <a:rPr lang="cs-CZ" dirty="0" err="1"/>
              <a:t>napěti</a:t>
            </a:r>
            <a:r>
              <a:rPr lang="cs-CZ" dirty="0"/>
              <a:t>́ – </a:t>
            </a:r>
            <a:r>
              <a:rPr lang="cs-CZ" dirty="0" err="1"/>
              <a:t>Část</a:t>
            </a:r>
            <a:r>
              <a:rPr lang="cs-CZ" dirty="0"/>
              <a:t> 1: Všeobecná́ ustanovení (nahrazuje ČSN EN 61439-1) </a:t>
            </a:r>
          </a:p>
          <a:p>
            <a:r>
              <a:rPr lang="cs-CZ" dirty="0"/>
              <a:t>ČSN EN 61439-2 ed.2 (5/2012) - </a:t>
            </a:r>
            <a:r>
              <a:rPr lang="cs-CZ" dirty="0" err="1"/>
              <a:t>Rozváděče</a:t>
            </a:r>
            <a:r>
              <a:rPr lang="cs-CZ" dirty="0"/>
              <a:t> nízkého napětí - </a:t>
            </a:r>
            <a:r>
              <a:rPr lang="cs-CZ" dirty="0" err="1"/>
              <a:t>Část</a:t>
            </a:r>
            <a:r>
              <a:rPr lang="cs-CZ" dirty="0"/>
              <a:t> 2: Výkonové </a:t>
            </a:r>
            <a:r>
              <a:rPr lang="cs-CZ" dirty="0" err="1"/>
              <a:t>rozváděče</a:t>
            </a:r>
            <a:r>
              <a:rPr lang="cs-CZ" dirty="0"/>
              <a:t> (PSC) </a:t>
            </a:r>
          </a:p>
          <a:p>
            <a:r>
              <a:rPr lang="cs-CZ" dirty="0"/>
              <a:t>ČSN EN 61439-3 </a:t>
            </a:r>
            <a:r>
              <a:rPr lang="cs-CZ" dirty="0" err="1"/>
              <a:t>Rozváděče</a:t>
            </a:r>
            <a:r>
              <a:rPr lang="cs-CZ" dirty="0"/>
              <a:t> nízkého napětí - </a:t>
            </a:r>
            <a:r>
              <a:rPr lang="cs-CZ" dirty="0" err="1"/>
              <a:t>Část</a:t>
            </a:r>
            <a:r>
              <a:rPr lang="cs-CZ" dirty="0"/>
              <a:t> 3 Rozvodnice určené́ pro provozovaní laiky (DBO) </a:t>
            </a:r>
          </a:p>
          <a:p>
            <a:r>
              <a:rPr lang="cs-CZ" dirty="0"/>
              <a:t>ČSN EN 61439-4 </a:t>
            </a:r>
            <a:r>
              <a:rPr lang="cs-CZ" dirty="0" err="1"/>
              <a:t>Rozváděče</a:t>
            </a:r>
            <a:r>
              <a:rPr lang="cs-CZ" dirty="0"/>
              <a:t> nízkého napětí - </a:t>
            </a:r>
            <a:r>
              <a:rPr lang="cs-CZ" dirty="0" err="1"/>
              <a:t>Část</a:t>
            </a:r>
            <a:r>
              <a:rPr lang="cs-CZ" dirty="0"/>
              <a:t> 4: Zvláštní požadavky pro staveništní </a:t>
            </a:r>
            <a:r>
              <a:rPr lang="cs-CZ" dirty="0" err="1"/>
              <a:t>rozváděče</a:t>
            </a:r>
            <a:r>
              <a:rPr lang="cs-CZ" dirty="0"/>
              <a:t> (ACS) </a:t>
            </a:r>
          </a:p>
          <a:p>
            <a:r>
              <a:rPr lang="cs-CZ" dirty="0"/>
              <a:t>ČSN EN 61439-5 </a:t>
            </a:r>
            <a:r>
              <a:rPr lang="cs-CZ" dirty="0" err="1"/>
              <a:t>Rozváděče</a:t>
            </a:r>
            <a:r>
              <a:rPr lang="cs-CZ" dirty="0"/>
              <a:t> nízkého napětí - </a:t>
            </a:r>
            <a:r>
              <a:rPr lang="cs-CZ" dirty="0" err="1"/>
              <a:t>Část</a:t>
            </a:r>
            <a:r>
              <a:rPr lang="cs-CZ" dirty="0"/>
              <a:t> 5: </a:t>
            </a:r>
            <a:r>
              <a:rPr lang="cs-CZ" dirty="0" err="1"/>
              <a:t>Rozváděče</a:t>
            </a:r>
            <a:r>
              <a:rPr lang="cs-CZ" dirty="0"/>
              <a:t> pro veřejné distribuční sítě̌ </a:t>
            </a:r>
          </a:p>
          <a:p>
            <a:r>
              <a:rPr lang="cs-CZ" dirty="0"/>
              <a:t>ČSN EN 61439-6: </a:t>
            </a:r>
            <a:r>
              <a:rPr lang="cs-CZ" dirty="0" err="1"/>
              <a:t>Rozváděče</a:t>
            </a:r>
            <a:r>
              <a:rPr lang="cs-CZ" dirty="0"/>
              <a:t> nízkého napětí - </a:t>
            </a:r>
            <a:r>
              <a:rPr lang="cs-CZ" dirty="0" err="1"/>
              <a:t>Část</a:t>
            </a:r>
            <a:r>
              <a:rPr lang="cs-CZ" dirty="0"/>
              <a:t> 6: </a:t>
            </a:r>
            <a:r>
              <a:rPr lang="cs-CZ" dirty="0" err="1"/>
              <a:t>Přípojnicove</a:t>
            </a:r>
            <a:r>
              <a:rPr lang="cs-CZ" dirty="0"/>
              <a:t>́ rozvody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9752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B159D0-9744-3E40-B159-0B5133220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ČSN 61439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E733752-4988-EB47-A79D-0B87AB9F5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8356" y="1825625"/>
            <a:ext cx="65152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09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C21C72-F247-E44E-85E6-54CB1B53B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ČSN 61439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24BEE5-DFF5-FF46-BB06-E92B9DD9E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• „</a:t>
            </a:r>
            <a:r>
              <a:rPr lang="cs-CZ" sz="3600" b="1" dirty="0" err="1"/>
              <a:t>Původni</a:t>
            </a:r>
            <a:r>
              <a:rPr lang="cs-CZ" sz="3600" b="1" dirty="0"/>
              <a:t>́ </a:t>
            </a:r>
            <a:r>
              <a:rPr lang="cs-CZ" sz="3600" b="1" dirty="0" err="1"/>
              <a:t>výrobce</a:t>
            </a:r>
            <a:r>
              <a:rPr lang="cs-CZ" sz="3600" b="1" dirty="0"/>
              <a:t>“ je organizace, </a:t>
            </a:r>
            <a:r>
              <a:rPr lang="cs-CZ" sz="3600" b="1" dirty="0" err="1"/>
              <a:t>ktera</a:t>
            </a:r>
            <a:r>
              <a:rPr lang="cs-CZ" sz="3600" b="1" dirty="0"/>
              <a:t>́ provedla </a:t>
            </a:r>
            <a:r>
              <a:rPr lang="cs-CZ" sz="3600" b="1" dirty="0" err="1"/>
              <a:t>původni</a:t>
            </a:r>
            <a:r>
              <a:rPr lang="cs-CZ" sz="3600" b="1" dirty="0"/>
              <a:t>́ </a:t>
            </a:r>
            <a:r>
              <a:rPr lang="cs-CZ" sz="3600" b="1" dirty="0" err="1"/>
              <a:t>návrh</a:t>
            </a:r>
            <a:r>
              <a:rPr lang="cs-CZ" sz="3600" b="1" dirty="0"/>
              <a:t> a </a:t>
            </a:r>
            <a:r>
              <a:rPr lang="cs-CZ" sz="3600" b="1" dirty="0" err="1"/>
              <a:t>ověřováni</a:t>
            </a:r>
            <a:r>
              <a:rPr lang="cs-CZ" sz="3600" b="1" dirty="0"/>
              <a:t>́ </a:t>
            </a:r>
            <a:endParaRPr lang="cs-CZ" sz="3600" b="1" dirty="0">
              <a:effectLst/>
            </a:endParaRPr>
          </a:p>
          <a:p>
            <a:pPr marL="0" indent="0">
              <a:buNone/>
            </a:pPr>
            <a:r>
              <a:rPr lang="cs-CZ" sz="3600" b="1" dirty="0"/>
              <a:t>• „</a:t>
            </a:r>
            <a:r>
              <a:rPr lang="cs-CZ" sz="3600" b="1" dirty="0" err="1"/>
              <a:t>Výrobce</a:t>
            </a:r>
            <a:r>
              <a:rPr lang="cs-CZ" sz="3600" b="1" dirty="0"/>
              <a:t>“ je organizace, </a:t>
            </a:r>
            <a:r>
              <a:rPr lang="cs-CZ" sz="3600" b="1" dirty="0" err="1"/>
              <a:t>ktera</a:t>
            </a:r>
            <a:r>
              <a:rPr lang="cs-CZ" sz="3600" b="1" dirty="0"/>
              <a:t>́ </a:t>
            </a:r>
            <a:r>
              <a:rPr lang="cs-CZ" sz="3600" b="1" dirty="0" err="1"/>
              <a:t>rozváděc</a:t>
            </a:r>
            <a:r>
              <a:rPr lang="cs-CZ" sz="3600" b="1" dirty="0"/>
              <a:t>̌ </a:t>
            </a:r>
            <a:r>
              <a:rPr lang="cs-CZ" sz="3600" b="1" dirty="0" err="1"/>
              <a:t>vyrobi</a:t>
            </a:r>
            <a:r>
              <a:rPr lang="cs-CZ" sz="3600" b="1" dirty="0"/>
              <a:t>́ a </a:t>
            </a:r>
            <a:r>
              <a:rPr lang="cs-CZ" sz="3600" b="1" dirty="0" err="1"/>
              <a:t>přebíra</a:t>
            </a:r>
            <a:r>
              <a:rPr lang="cs-CZ" sz="3600" b="1" dirty="0"/>
              <a:t>́ </a:t>
            </a:r>
            <a:r>
              <a:rPr lang="cs-CZ" sz="3600" b="1" dirty="0" err="1"/>
              <a:t>odpovědnost</a:t>
            </a:r>
            <a:r>
              <a:rPr lang="cs-CZ" sz="3600" b="1" dirty="0"/>
              <a:t> za hotový </a:t>
            </a:r>
            <a:r>
              <a:rPr lang="cs-CZ" sz="3600" b="1" dirty="0" err="1"/>
              <a:t>rozváděc</a:t>
            </a:r>
            <a:r>
              <a:rPr lang="cs-CZ" sz="3600" b="1" dirty="0"/>
              <a:t>̌ </a:t>
            </a:r>
            <a:endParaRPr lang="cs-CZ" sz="3600" b="1" dirty="0"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8085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61720-1077-424D-8103-904C0EE3D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Rozvaděč není montáž elektrických rozvodů !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30280E25-E0FE-6343-B8CB-53B220DBB3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171" y="1825625"/>
            <a:ext cx="872565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34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31C52-185A-C74B-9B83-26209E01B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 hlediska ŽZ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D8BE3113-417E-8E46-A304-398ACA09B0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171" y="1825625"/>
            <a:ext cx="872565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72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F326DB1-BDE8-1B41-898F-8FF52874C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171" y="675861"/>
            <a:ext cx="8725658" cy="55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304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918</Words>
  <Application>Microsoft Macintosh PowerPoint</Application>
  <PresentationFormat>Širokoúhlá obrazovka</PresentationFormat>
  <Paragraphs>63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Motiv Office</vt:lpstr>
      <vt:lpstr>Rozvaděče</vt:lpstr>
      <vt:lpstr>Legislativa</vt:lpstr>
      <vt:lpstr>ČSN 61 439</vt:lpstr>
      <vt:lpstr>V současné době jsou v nové koncepci platné tyto normy:  </vt:lpstr>
      <vt:lpstr>ČSN 61439</vt:lpstr>
      <vt:lpstr>ČSN 61439</vt:lpstr>
      <vt:lpstr>Rozvaděč není montáž elektrických rozvodů !</vt:lpstr>
      <vt:lpstr>Z hlediska ŽZ</vt:lpstr>
      <vt:lpstr>Prezentace aplikace PowerPoint</vt:lpstr>
      <vt:lpstr>TO JIŽ ZNÁTE</vt:lpstr>
      <vt:lpstr>ROZVADĚČ NN</vt:lpstr>
      <vt:lpstr>Posuzování shody</vt:lpstr>
      <vt:lpstr>POSOUZENÍ SHODY</vt:lpstr>
      <vt:lpstr>Prezentace aplikace PowerPoint</vt:lpstr>
      <vt:lpstr>SHODA</vt:lpstr>
      <vt:lpstr>Posuzování shody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REKAPITULACE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ROZVADĚČE ACS</vt:lpstr>
      <vt:lpstr>ROZVADĚČE ACS</vt:lpstr>
      <vt:lpstr>Proč ?</vt:lpstr>
      <vt:lpstr>ACS rozvaděče v praxi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Rozvaděče</dc:title>
  <dc:creator>Ing. Jiri Peceny</dc:creator>
  <cp:lastModifiedBy>Ing. Jiri Peceny</cp:lastModifiedBy>
  <cp:revision>24</cp:revision>
  <dcterms:created xsi:type="dcterms:W3CDTF">2021-05-06T11:03:32Z</dcterms:created>
  <dcterms:modified xsi:type="dcterms:W3CDTF">2021-05-13T14:52:27Z</dcterms:modified>
</cp:coreProperties>
</file>