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1" r:id="rId6"/>
    <p:sldId id="260" r:id="rId7"/>
    <p:sldId id="265" r:id="rId8"/>
    <p:sldId id="261" r:id="rId9"/>
    <p:sldId id="263" r:id="rId10"/>
    <p:sldId id="26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/>
    <p:restoredTop sz="93239"/>
  </p:normalViewPr>
  <p:slideViewPr>
    <p:cSldViewPr snapToGrid="0" snapToObjects="1">
      <p:cViewPr varScale="1">
        <p:scale>
          <a:sx n="102" d="100"/>
          <a:sy n="102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119BE-9EC3-49B7-B605-2ACF703BA3E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D552AC-5FAC-4968-8AB9-EAB4B2C31AA4}">
      <dgm:prSet/>
      <dgm:spPr/>
      <dgm:t>
        <a:bodyPr/>
        <a:lstStyle/>
        <a:p>
          <a:r>
            <a:rPr lang="cs-CZ"/>
            <a:t>Termín označující elektrický proud jehož směr se v čase periodicky i neperiodicky mění</a:t>
          </a:r>
          <a:endParaRPr lang="en-US"/>
        </a:p>
      </dgm:t>
    </dgm:pt>
    <dgm:pt modelId="{07014EB4-C0C5-44BE-B1D3-BDA83A19BDDA}" type="parTrans" cxnId="{EE6DA056-485A-49F1-9C4A-501745867A6A}">
      <dgm:prSet/>
      <dgm:spPr/>
      <dgm:t>
        <a:bodyPr/>
        <a:lstStyle/>
        <a:p>
          <a:endParaRPr lang="en-US"/>
        </a:p>
      </dgm:t>
    </dgm:pt>
    <dgm:pt modelId="{AE7B266A-8723-4E8B-B381-5724C9CB5C59}" type="sibTrans" cxnId="{EE6DA056-485A-49F1-9C4A-501745867A6A}">
      <dgm:prSet/>
      <dgm:spPr/>
      <dgm:t>
        <a:bodyPr/>
        <a:lstStyle/>
        <a:p>
          <a:endParaRPr lang="en-US"/>
        </a:p>
      </dgm:t>
    </dgm:pt>
    <dgm:pt modelId="{825D88CE-B225-47AC-B382-63AE2BFF36B7}">
      <dgm:prSet/>
      <dgm:spPr/>
      <dgm:t>
        <a:bodyPr/>
        <a:lstStyle/>
        <a:p>
          <a:r>
            <a:rPr lang="cs-CZ" dirty="0"/>
            <a:t>Zatím se budeme zabývat pouze střídavými harmonickými veličinami</a:t>
          </a:r>
          <a:endParaRPr lang="en-US" dirty="0"/>
        </a:p>
      </dgm:t>
    </dgm:pt>
    <dgm:pt modelId="{8AB03583-8C87-4065-8FBC-CC9504846104}" type="parTrans" cxnId="{EE134532-F461-4656-A07D-937F22FDFE89}">
      <dgm:prSet/>
      <dgm:spPr/>
      <dgm:t>
        <a:bodyPr/>
        <a:lstStyle/>
        <a:p>
          <a:endParaRPr lang="en-US"/>
        </a:p>
      </dgm:t>
    </dgm:pt>
    <dgm:pt modelId="{077F7E40-A222-41C9-B96A-9FDA1180209E}" type="sibTrans" cxnId="{EE134532-F461-4656-A07D-937F22FDFE89}">
      <dgm:prSet/>
      <dgm:spPr/>
      <dgm:t>
        <a:bodyPr/>
        <a:lstStyle/>
        <a:p>
          <a:endParaRPr lang="en-US"/>
        </a:p>
      </dgm:t>
    </dgm:pt>
    <dgm:pt modelId="{320E7C1F-28C8-A842-8567-0FA8DC577F10}" type="pres">
      <dgm:prSet presAssocID="{304119BE-9EC3-49B7-B605-2ACF703BA3E6}" presName="outerComposite" presStyleCnt="0">
        <dgm:presLayoutVars>
          <dgm:chMax val="5"/>
          <dgm:dir/>
          <dgm:resizeHandles val="exact"/>
        </dgm:presLayoutVars>
      </dgm:prSet>
      <dgm:spPr/>
    </dgm:pt>
    <dgm:pt modelId="{AA210697-6BA0-8447-AB3B-F891CF8079B5}" type="pres">
      <dgm:prSet presAssocID="{304119BE-9EC3-49B7-B605-2ACF703BA3E6}" presName="dummyMaxCanvas" presStyleCnt="0">
        <dgm:presLayoutVars/>
      </dgm:prSet>
      <dgm:spPr/>
    </dgm:pt>
    <dgm:pt modelId="{8E6B0714-4C9B-8549-9C00-19F257ADAC15}" type="pres">
      <dgm:prSet presAssocID="{304119BE-9EC3-49B7-B605-2ACF703BA3E6}" presName="TwoNodes_1" presStyleLbl="node1" presStyleIdx="0" presStyleCnt="2">
        <dgm:presLayoutVars>
          <dgm:bulletEnabled val="1"/>
        </dgm:presLayoutVars>
      </dgm:prSet>
      <dgm:spPr/>
    </dgm:pt>
    <dgm:pt modelId="{B90405D4-3196-0141-8AD2-6AE12D9DA307}" type="pres">
      <dgm:prSet presAssocID="{304119BE-9EC3-49B7-B605-2ACF703BA3E6}" presName="TwoNodes_2" presStyleLbl="node1" presStyleIdx="1" presStyleCnt="2">
        <dgm:presLayoutVars>
          <dgm:bulletEnabled val="1"/>
        </dgm:presLayoutVars>
      </dgm:prSet>
      <dgm:spPr/>
    </dgm:pt>
    <dgm:pt modelId="{3ECDA823-983E-874C-B41C-D9442ECE040A}" type="pres">
      <dgm:prSet presAssocID="{304119BE-9EC3-49B7-B605-2ACF703BA3E6}" presName="TwoConn_1-2" presStyleLbl="fgAccFollowNode1" presStyleIdx="0" presStyleCnt="1">
        <dgm:presLayoutVars>
          <dgm:bulletEnabled val="1"/>
        </dgm:presLayoutVars>
      </dgm:prSet>
      <dgm:spPr/>
    </dgm:pt>
    <dgm:pt modelId="{6F7CA70B-E33F-F441-95B8-310C5BA9BB7C}" type="pres">
      <dgm:prSet presAssocID="{304119BE-9EC3-49B7-B605-2ACF703BA3E6}" presName="TwoNodes_1_text" presStyleLbl="node1" presStyleIdx="1" presStyleCnt="2">
        <dgm:presLayoutVars>
          <dgm:bulletEnabled val="1"/>
        </dgm:presLayoutVars>
      </dgm:prSet>
      <dgm:spPr/>
    </dgm:pt>
    <dgm:pt modelId="{107573A8-447E-D241-B1BC-F2E0C47166F0}" type="pres">
      <dgm:prSet presAssocID="{304119BE-9EC3-49B7-B605-2ACF703BA3E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7637E18-89E6-3C4B-9635-19D700084FAC}" type="presOf" srcId="{825D88CE-B225-47AC-B382-63AE2BFF36B7}" destId="{B90405D4-3196-0141-8AD2-6AE12D9DA307}" srcOrd="0" destOrd="0" presId="urn:microsoft.com/office/officeart/2005/8/layout/vProcess5"/>
    <dgm:cxn modelId="{EE134532-F461-4656-A07D-937F22FDFE89}" srcId="{304119BE-9EC3-49B7-B605-2ACF703BA3E6}" destId="{825D88CE-B225-47AC-B382-63AE2BFF36B7}" srcOrd="1" destOrd="0" parTransId="{8AB03583-8C87-4065-8FBC-CC9504846104}" sibTransId="{077F7E40-A222-41C9-B96A-9FDA1180209E}"/>
    <dgm:cxn modelId="{EE6DA056-485A-49F1-9C4A-501745867A6A}" srcId="{304119BE-9EC3-49B7-B605-2ACF703BA3E6}" destId="{E5D552AC-5FAC-4968-8AB9-EAB4B2C31AA4}" srcOrd="0" destOrd="0" parTransId="{07014EB4-C0C5-44BE-B1D3-BDA83A19BDDA}" sibTransId="{AE7B266A-8723-4E8B-B381-5724C9CB5C59}"/>
    <dgm:cxn modelId="{EF077A65-4364-9A4F-A24E-467CAF0EF5EB}" type="presOf" srcId="{E5D552AC-5FAC-4968-8AB9-EAB4B2C31AA4}" destId="{8E6B0714-4C9B-8549-9C00-19F257ADAC15}" srcOrd="0" destOrd="0" presId="urn:microsoft.com/office/officeart/2005/8/layout/vProcess5"/>
    <dgm:cxn modelId="{7B919CA4-DC59-F24D-9619-B916798DD043}" type="presOf" srcId="{E5D552AC-5FAC-4968-8AB9-EAB4B2C31AA4}" destId="{6F7CA70B-E33F-F441-95B8-310C5BA9BB7C}" srcOrd="1" destOrd="0" presId="urn:microsoft.com/office/officeart/2005/8/layout/vProcess5"/>
    <dgm:cxn modelId="{458362B8-03E7-CC4A-8021-C3D49BD69513}" type="presOf" srcId="{AE7B266A-8723-4E8B-B381-5724C9CB5C59}" destId="{3ECDA823-983E-874C-B41C-D9442ECE040A}" srcOrd="0" destOrd="0" presId="urn:microsoft.com/office/officeart/2005/8/layout/vProcess5"/>
    <dgm:cxn modelId="{D5CA41C4-02AB-B641-8595-21FE258395A7}" type="presOf" srcId="{304119BE-9EC3-49B7-B605-2ACF703BA3E6}" destId="{320E7C1F-28C8-A842-8567-0FA8DC577F10}" srcOrd="0" destOrd="0" presId="urn:microsoft.com/office/officeart/2005/8/layout/vProcess5"/>
    <dgm:cxn modelId="{D9A354D1-637E-E84D-B00B-A074435A8026}" type="presOf" srcId="{825D88CE-B225-47AC-B382-63AE2BFF36B7}" destId="{107573A8-447E-D241-B1BC-F2E0C47166F0}" srcOrd="1" destOrd="0" presId="urn:microsoft.com/office/officeart/2005/8/layout/vProcess5"/>
    <dgm:cxn modelId="{E38C54FA-47A2-4D4E-BA3C-C47C825FD972}" type="presParOf" srcId="{320E7C1F-28C8-A842-8567-0FA8DC577F10}" destId="{AA210697-6BA0-8447-AB3B-F891CF8079B5}" srcOrd="0" destOrd="0" presId="urn:microsoft.com/office/officeart/2005/8/layout/vProcess5"/>
    <dgm:cxn modelId="{682C9B5A-CE6B-E441-AF74-F4A17F87F810}" type="presParOf" srcId="{320E7C1F-28C8-A842-8567-0FA8DC577F10}" destId="{8E6B0714-4C9B-8549-9C00-19F257ADAC15}" srcOrd="1" destOrd="0" presId="urn:microsoft.com/office/officeart/2005/8/layout/vProcess5"/>
    <dgm:cxn modelId="{5D6411B0-97F9-2649-A5FC-8C16BCF9FBE6}" type="presParOf" srcId="{320E7C1F-28C8-A842-8567-0FA8DC577F10}" destId="{B90405D4-3196-0141-8AD2-6AE12D9DA307}" srcOrd="2" destOrd="0" presId="urn:microsoft.com/office/officeart/2005/8/layout/vProcess5"/>
    <dgm:cxn modelId="{04FBEEB4-629D-C642-A7B3-9059FD16F420}" type="presParOf" srcId="{320E7C1F-28C8-A842-8567-0FA8DC577F10}" destId="{3ECDA823-983E-874C-B41C-D9442ECE040A}" srcOrd="3" destOrd="0" presId="urn:microsoft.com/office/officeart/2005/8/layout/vProcess5"/>
    <dgm:cxn modelId="{9FCC35F6-4429-F54E-9EB0-6232985CA2F3}" type="presParOf" srcId="{320E7C1F-28C8-A842-8567-0FA8DC577F10}" destId="{6F7CA70B-E33F-F441-95B8-310C5BA9BB7C}" srcOrd="4" destOrd="0" presId="urn:microsoft.com/office/officeart/2005/8/layout/vProcess5"/>
    <dgm:cxn modelId="{437E7C93-C9C2-8448-A7E6-930C540A46D4}" type="presParOf" srcId="{320E7C1F-28C8-A842-8567-0FA8DC577F10}" destId="{107573A8-447E-D241-B1BC-F2E0C47166F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8FCFD-6663-4913-841D-D507622243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2464ED-967E-40BB-80EB-0C7D865CB127}">
      <dgm:prSet/>
      <dgm:spPr/>
      <dgm:t>
        <a:bodyPr/>
        <a:lstStyle/>
        <a:p>
          <a:r>
            <a:rPr lang="cs-CZ"/>
            <a:t>Na ideálním rezistoru jsou napětí a proud ve fázi, platí Ohmův zákon</a:t>
          </a:r>
          <a:endParaRPr lang="en-US"/>
        </a:p>
      </dgm:t>
    </dgm:pt>
    <dgm:pt modelId="{709C6BAB-79E7-408D-916C-A94397A94209}" type="parTrans" cxnId="{937AFCFD-7FC4-4B6A-B3BA-0AA4425012B9}">
      <dgm:prSet/>
      <dgm:spPr/>
      <dgm:t>
        <a:bodyPr/>
        <a:lstStyle/>
        <a:p>
          <a:endParaRPr lang="en-US"/>
        </a:p>
      </dgm:t>
    </dgm:pt>
    <dgm:pt modelId="{2A59C552-11E1-467D-BFAB-4798AADF66D3}" type="sibTrans" cxnId="{937AFCFD-7FC4-4B6A-B3BA-0AA4425012B9}">
      <dgm:prSet/>
      <dgm:spPr/>
      <dgm:t>
        <a:bodyPr/>
        <a:lstStyle/>
        <a:p>
          <a:endParaRPr lang="en-US"/>
        </a:p>
      </dgm:t>
    </dgm:pt>
    <dgm:pt modelId="{24DB6D79-3DA2-4F2A-8B48-11939DC5DC36}">
      <dgm:prSet/>
      <dgm:spPr/>
      <dgm:t>
        <a:bodyPr/>
        <a:lstStyle/>
        <a:p>
          <a:r>
            <a:rPr lang="cs-CZ" dirty="0"/>
            <a:t>u = </a:t>
          </a:r>
          <a:r>
            <a:rPr lang="cs-CZ" dirty="0" err="1"/>
            <a:t>U</a:t>
          </a:r>
          <a:r>
            <a:rPr lang="cs-CZ" baseline="-25000" dirty="0" err="1"/>
            <a:t>max</a:t>
          </a:r>
          <a:r>
            <a:rPr lang="cs-CZ" dirty="0"/>
            <a:t> sin </a:t>
          </a:r>
          <a:r>
            <a:rPr lang="cs-CZ" dirty="0" err="1"/>
            <a:t>wt</a:t>
          </a:r>
          <a:r>
            <a:rPr lang="cs-CZ" dirty="0"/>
            <a:t>,  i = </a:t>
          </a:r>
          <a:r>
            <a:rPr lang="cs-CZ" dirty="0" err="1"/>
            <a:t>I</a:t>
          </a:r>
          <a:r>
            <a:rPr lang="cs-CZ" baseline="-25000" dirty="0" err="1"/>
            <a:t>max</a:t>
          </a:r>
          <a:r>
            <a:rPr lang="cs-CZ" dirty="0"/>
            <a:t> sin </a:t>
          </a:r>
          <a:r>
            <a:rPr lang="cs-CZ" dirty="0" err="1"/>
            <a:t>wt</a:t>
          </a:r>
          <a:r>
            <a:rPr lang="cs-CZ" dirty="0"/>
            <a:t>,  </a:t>
          </a:r>
          <a:r>
            <a:rPr lang="cs-CZ" dirty="0" err="1"/>
            <a:t>R</a:t>
          </a:r>
          <a:r>
            <a:rPr lang="cs-CZ" dirty="0"/>
            <a:t> = u/i = </a:t>
          </a:r>
          <a:r>
            <a:rPr lang="cs-CZ" dirty="0" err="1"/>
            <a:t>U</a:t>
          </a:r>
          <a:r>
            <a:rPr lang="cs-CZ" baseline="-25000" dirty="0" err="1"/>
            <a:t>max</a:t>
          </a:r>
          <a:r>
            <a:rPr lang="cs-CZ" dirty="0"/>
            <a:t>/</a:t>
          </a:r>
          <a:r>
            <a:rPr lang="cs-CZ" dirty="0" err="1"/>
            <a:t>I</a:t>
          </a:r>
          <a:r>
            <a:rPr lang="cs-CZ" baseline="-25000" dirty="0" err="1"/>
            <a:t>max</a:t>
          </a:r>
          <a:r>
            <a:rPr lang="cs-CZ" dirty="0"/>
            <a:t> = U/I</a:t>
          </a:r>
          <a:endParaRPr lang="en-US" dirty="0"/>
        </a:p>
      </dgm:t>
    </dgm:pt>
    <dgm:pt modelId="{F6ADD4BC-6480-4E49-8C36-68AAE76C2131}" type="parTrans" cxnId="{20C9437C-6514-46E2-A1B5-00658EE45E20}">
      <dgm:prSet/>
      <dgm:spPr/>
      <dgm:t>
        <a:bodyPr/>
        <a:lstStyle/>
        <a:p>
          <a:endParaRPr lang="en-US"/>
        </a:p>
      </dgm:t>
    </dgm:pt>
    <dgm:pt modelId="{54D6E70F-CF4A-4B4D-A91B-F58D2F8E8DAD}" type="sibTrans" cxnId="{20C9437C-6514-46E2-A1B5-00658EE45E20}">
      <dgm:prSet/>
      <dgm:spPr/>
      <dgm:t>
        <a:bodyPr/>
        <a:lstStyle/>
        <a:p>
          <a:endParaRPr lang="en-US"/>
        </a:p>
      </dgm:t>
    </dgm:pt>
    <dgm:pt modelId="{66944ACE-AE1D-46D1-A7DC-8774A2C7F72B}">
      <dgm:prSet/>
      <dgm:spPr/>
      <dgm:t>
        <a:bodyPr/>
        <a:lstStyle/>
        <a:p>
          <a:r>
            <a:rPr lang="cs-CZ" b="1"/>
            <a:t>Ohmův zákon platí pro okamžité, maximální a efektivní hodnoty proudu a napětí</a:t>
          </a:r>
          <a:endParaRPr lang="en-US"/>
        </a:p>
      </dgm:t>
    </dgm:pt>
    <dgm:pt modelId="{4441D6AA-325E-4C4D-AA56-59293A6AFB31}" type="parTrans" cxnId="{95F5B0D2-9B28-42FE-BD52-9FB9051711AE}">
      <dgm:prSet/>
      <dgm:spPr/>
      <dgm:t>
        <a:bodyPr/>
        <a:lstStyle/>
        <a:p>
          <a:endParaRPr lang="en-US"/>
        </a:p>
      </dgm:t>
    </dgm:pt>
    <dgm:pt modelId="{0345FB97-9962-421B-AAB4-E756B51E959E}" type="sibTrans" cxnId="{95F5B0D2-9B28-42FE-BD52-9FB9051711AE}">
      <dgm:prSet/>
      <dgm:spPr/>
      <dgm:t>
        <a:bodyPr/>
        <a:lstStyle/>
        <a:p>
          <a:endParaRPr lang="en-US"/>
        </a:p>
      </dgm:t>
    </dgm:pt>
    <dgm:pt modelId="{7A51CF8A-44CC-9C4C-9C91-EE4B2C6483FB}" type="pres">
      <dgm:prSet presAssocID="{02B8FCFD-6663-4913-841D-D507622243E8}" presName="linear" presStyleCnt="0">
        <dgm:presLayoutVars>
          <dgm:animLvl val="lvl"/>
          <dgm:resizeHandles val="exact"/>
        </dgm:presLayoutVars>
      </dgm:prSet>
      <dgm:spPr/>
    </dgm:pt>
    <dgm:pt modelId="{14B55C71-3EA8-0341-B981-466F2F618870}" type="pres">
      <dgm:prSet presAssocID="{762464ED-967E-40BB-80EB-0C7D865CB1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2BBABD-DF4E-794E-8E04-EB21527265AF}" type="pres">
      <dgm:prSet presAssocID="{2A59C552-11E1-467D-BFAB-4798AADF66D3}" presName="spacer" presStyleCnt="0"/>
      <dgm:spPr/>
    </dgm:pt>
    <dgm:pt modelId="{4F35D05F-60B4-AB41-A39C-26CFFFA12AEE}" type="pres">
      <dgm:prSet presAssocID="{24DB6D79-3DA2-4F2A-8B48-11939DC5DC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424558-9CFE-AC47-B952-CBAED5805B47}" type="pres">
      <dgm:prSet presAssocID="{54D6E70F-CF4A-4B4D-A91B-F58D2F8E8DAD}" presName="spacer" presStyleCnt="0"/>
      <dgm:spPr/>
    </dgm:pt>
    <dgm:pt modelId="{C0816040-3879-8540-8F33-8836CD98E573}" type="pres">
      <dgm:prSet presAssocID="{66944ACE-AE1D-46D1-A7DC-8774A2C7F72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C9437C-6514-46E2-A1B5-00658EE45E20}" srcId="{02B8FCFD-6663-4913-841D-D507622243E8}" destId="{24DB6D79-3DA2-4F2A-8B48-11939DC5DC36}" srcOrd="1" destOrd="0" parTransId="{F6ADD4BC-6480-4E49-8C36-68AAE76C2131}" sibTransId="{54D6E70F-CF4A-4B4D-A91B-F58D2F8E8DAD}"/>
    <dgm:cxn modelId="{C93E8D9B-87D6-B34E-B341-739AC05D73EA}" type="presOf" srcId="{762464ED-967E-40BB-80EB-0C7D865CB127}" destId="{14B55C71-3EA8-0341-B981-466F2F618870}" srcOrd="0" destOrd="0" presId="urn:microsoft.com/office/officeart/2005/8/layout/vList2"/>
    <dgm:cxn modelId="{3F2FE4C6-4D63-4345-BB0A-FFD2390DBBE0}" type="presOf" srcId="{66944ACE-AE1D-46D1-A7DC-8774A2C7F72B}" destId="{C0816040-3879-8540-8F33-8836CD98E573}" srcOrd="0" destOrd="0" presId="urn:microsoft.com/office/officeart/2005/8/layout/vList2"/>
    <dgm:cxn modelId="{95F5B0D2-9B28-42FE-BD52-9FB9051711AE}" srcId="{02B8FCFD-6663-4913-841D-D507622243E8}" destId="{66944ACE-AE1D-46D1-A7DC-8774A2C7F72B}" srcOrd="2" destOrd="0" parTransId="{4441D6AA-325E-4C4D-AA56-59293A6AFB31}" sibTransId="{0345FB97-9962-421B-AAB4-E756B51E959E}"/>
    <dgm:cxn modelId="{CDE71BEA-F50A-C744-81A6-17F0574F3DC8}" type="presOf" srcId="{02B8FCFD-6663-4913-841D-D507622243E8}" destId="{7A51CF8A-44CC-9C4C-9C91-EE4B2C6483FB}" srcOrd="0" destOrd="0" presId="urn:microsoft.com/office/officeart/2005/8/layout/vList2"/>
    <dgm:cxn modelId="{5E4DE8FA-7B7E-8C49-9CAA-6B50868E65CE}" type="presOf" srcId="{24DB6D79-3DA2-4F2A-8B48-11939DC5DC36}" destId="{4F35D05F-60B4-AB41-A39C-26CFFFA12AEE}" srcOrd="0" destOrd="0" presId="urn:microsoft.com/office/officeart/2005/8/layout/vList2"/>
    <dgm:cxn modelId="{937AFCFD-7FC4-4B6A-B3BA-0AA4425012B9}" srcId="{02B8FCFD-6663-4913-841D-D507622243E8}" destId="{762464ED-967E-40BB-80EB-0C7D865CB127}" srcOrd="0" destOrd="0" parTransId="{709C6BAB-79E7-408D-916C-A94397A94209}" sibTransId="{2A59C552-11E1-467D-BFAB-4798AADF66D3}"/>
    <dgm:cxn modelId="{0C7F6519-708A-AD49-A88B-0B9189A72E30}" type="presParOf" srcId="{7A51CF8A-44CC-9C4C-9C91-EE4B2C6483FB}" destId="{14B55C71-3EA8-0341-B981-466F2F618870}" srcOrd="0" destOrd="0" presId="urn:microsoft.com/office/officeart/2005/8/layout/vList2"/>
    <dgm:cxn modelId="{21E27752-D568-A74F-A2D9-D0F208AF5592}" type="presParOf" srcId="{7A51CF8A-44CC-9C4C-9C91-EE4B2C6483FB}" destId="{5B2BBABD-DF4E-794E-8E04-EB21527265AF}" srcOrd="1" destOrd="0" presId="urn:microsoft.com/office/officeart/2005/8/layout/vList2"/>
    <dgm:cxn modelId="{F971699C-6741-7F49-9E46-3F23D503398D}" type="presParOf" srcId="{7A51CF8A-44CC-9C4C-9C91-EE4B2C6483FB}" destId="{4F35D05F-60B4-AB41-A39C-26CFFFA12AEE}" srcOrd="2" destOrd="0" presId="urn:microsoft.com/office/officeart/2005/8/layout/vList2"/>
    <dgm:cxn modelId="{8D699820-206B-0B47-90D3-3DC3295147D9}" type="presParOf" srcId="{7A51CF8A-44CC-9C4C-9C91-EE4B2C6483FB}" destId="{28424558-9CFE-AC47-B952-CBAED5805B47}" srcOrd="3" destOrd="0" presId="urn:microsoft.com/office/officeart/2005/8/layout/vList2"/>
    <dgm:cxn modelId="{40EDA3C8-FE8A-5142-B748-411A66B219B2}" type="presParOf" srcId="{7A51CF8A-44CC-9C4C-9C91-EE4B2C6483FB}" destId="{C0816040-3879-8540-8F33-8836CD98E5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B0714-4C9B-8549-9C00-19F257ADAC15}">
      <dsp:nvSpPr>
        <dsp:cNvPr id="0" name=""/>
        <dsp:cNvSpPr/>
      </dsp:nvSpPr>
      <dsp:spPr>
        <a:xfrm>
          <a:off x="0" y="0"/>
          <a:ext cx="6334506" cy="24568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Termín označující elektrický proud jehož směr se v čase periodicky i neperiodicky mění</a:t>
          </a:r>
          <a:endParaRPr lang="en-US" sz="3000" kern="1200"/>
        </a:p>
      </dsp:txBody>
      <dsp:txXfrm>
        <a:off x="71959" y="71959"/>
        <a:ext cx="3795141" cy="2312949"/>
      </dsp:txXfrm>
    </dsp:sp>
    <dsp:sp modelId="{B90405D4-3196-0141-8AD2-6AE12D9DA307}">
      <dsp:nvSpPr>
        <dsp:cNvPr id="0" name=""/>
        <dsp:cNvSpPr/>
      </dsp:nvSpPr>
      <dsp:spPr>
        <a:xfrm>
          <a:off x="1117853" y="3002838"/>
          <a:ext cx="6334506" cy="2456867"/>
        </a:xfrm>
        <a:prstGeom prst="roundRect">
          <a:avLst>
            <a:gd name="adj" fmla="val 10000"/>
          </a:avLst>
        </a:prstGeom>
        <a:solidFill>
          <a:schemeClr val="accent2">
            <a:hueOff val="-1481277"/>
            <a:satOff val="-29474"/>
            <a:lumOff val="-1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Zatím se budeme zabývat pouze střídavými harmonickými veličinami</a:t>
          </a:r>
          <a:endParaRPr lang="en-US" sz="3000" kern="1200" dirty="0"/>
        </a:p>
      </dsp:txBody>
      <dsp:txXfrm>
        <a:off x="1189812" y="3074797"/>
        <a:ext cx="3475769" cy="2312949"/>
      </dsp:txXfrm>
    </dsp:sp>
    <dsp:sp modelId="{3ECDA823-983E-874C-B41C-D9442ECE040A}">
      <dsp:nvSpPr>
        <dsp:cNvPr id="0" name=""/>
        <dsp:cNvSpPr/>
      </dsp:nvSpPr>
      <dsp:spPr>
        <a:xfrm>
          <a:off x="4737541" y="1931370"/>
          <a:ext cx="1596964" cy="15969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96858" y="1931370"/>
        <a:ext cx="878330" cy="1201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55C71-3EA8-0341-B981-466F2F618870}">
      <dsp:nvSpPr>
        <dsp:cNvPr id="0" name=""/>
        <dsp:cNvSpPr/>
      </dsp:nvSpPr>
      <dsp:spPr>
        <a:xfrm>
          <a:off x="0" y="39275"/>
          <a:ext cx="7230215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Na ideálním rezistoru jsou napětí a proud ve fázi, platí Ohmův zákon</a:t>
          </a:r>
          <a:endParaRPr lang="en-US" sz="3200" kern="1200"/>
        </a:p>
      </dsp:txBody>
      <dsp:txXfrm>
        <a:off x="85444" y="124719"/>
        <a:ext cx="7059327" cy="1579432"/>
      </dsp:txXfrm>
    </dsp:sp>
    <dsp:sp modelId="{4F35D05F-60B4-AB41-A39C-26CFFFA12AEE}">
      <dsp:nvSpPr>
        <dsp:cNvPr id="0" name=""/>
        <dsp:cNvSpPr/>
      </dsp:nvSpPr>
      <dsp:spPr>
        <a:xfrm>
          <a:off x="0" y="1881756"/>
          <a:ext cx="7230215" cy="1750320"/>
        </a:xfrm>
        <a:prstGeom prst="roundRect">
          <a:avLst/>
        </a:prstGeom>
        <a:solidFill>
          <a:schemeClr val="accent2">
            <a:hueOff val="-740639"/>
            <a:satOff val="-14737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u = </a:t>
          </a:r>
          <a:r>
            <a:rPr lang="cs-CZ" sz="3200" kern="1200" dirty="0" err="1"/>
            <a:t>U</a:t>
          </a:r>
          <a:r>
            <a:rPr lang="cs-CZ" sz="3200" kern="1200" baseline="-25000" dirty="0" err="1"/>
            <a:t>max</a:t>
          </a:r>
          <a:r>
            <a:rPr lang="cs-CZ" sz="3200" kern="1200" dirty="0"/>
            <a:t> sin </a:t>
          </a:r>
          <a:r>
            <a:rPr lang="cs-CZ" sz="3200" kern="1200" dirty="0" err="1"/>
            <a:t>wt</a:t>
          </a:r>
          <a:r>
            <a:rPr lang="cs-CZ" sz="3200" kern="1200" dirty="0"/>
            <a:t>,  i = </a:t>
          </a:r>
          <a:r>
            <a:rPr lang="cs-CZ" sz="3200" kern="1200" dirty="0" err="1"/>
            <a:t>I</a:t>
          </a:r>
          <a:r>
            <a:rPr lang="cs-CZ" sz="3200" kern="1200" baseline="-25000" dirty="0" err="1"/>
            <a:t>max</a:t>
          </a:r>
          <a:r>
            <a:rPr lang="cs-CZ" sz="3200" kern="1200" dirty="0"/>
            <a:t> sin </a:t>
          </a:r>
          <a:r>
            <a:rPr lang="cs-CZ" sz="3200" kern="1200" dirty="0" err="1"/>
            <a:t>wt</a:t>
          </a:r>
          <a:r>
            <a:rPr lang="cs-CZ" sz="3200" kern="1200" dirty="0"/>
            <a:t>,  </a:t>
          </a:r>
          <a:r>
            <a:rPr lang="cs-CZ" sz="3200" kern="1200" dirty="0" err="1"/>
            <a:t>R</a:t>
          </a:r>
          <a:r>
            <a:rPr lang="cs-CZ" sz="3200" kern="1200" dirty="0"/>
            <a:t> = u/i = </a:t>
          </a:r>
          <a:r>
            <a:rPr lang="cs-CZ" sz="3200" kern="1200" dirty="0" err="1"/>
            <a:t>U</a:t>
          </a:r>
          <a:r>
            <a:rPr lang="cs-CZ" sz="3200" kern="1200" baseline="-25000" dirty="0" err="1"/>
            <a:t>max</a:t>
          </a:r>
          <a:r>
            <a:rPr lang="cs-CZ" sz="3200" kern="1200" dirty="0"/>
            <a:t>/</a:t>
          </a:r>
          <a:r>
            <a:rPr lang="cs-CZ" sz="3200" kern="1200" dirty="0" err="1"/>
            <a:t>I</a:t>
          </a:r>
          <a:r>
            <a:rPr lang="cs-CZ" sz="3200" kern="1200" baseline="-25000" dirty="0" err="1"/>
            <a:t>max</a:t>
          </a:r>
          <a:r>
            <a:rPr lang="cs-CZ" sz="3200" kern="1200" dirty="0"/>
            <a:t> = U/I</a:t>
          </a:r>
          <a:endParaRPr lang="en-US" sz="3200" kern="1200" dirty="0"/>
        </a:p>
      </dsp:txBody>
      <dsp:txXfrm>
        <a:off x="85444" y="1967200"/>
        <a:ext cx="7059327" cy="1579432"/>
      </dsp:txXfrm>
    </dsp:sp>
    <dsp:sp modelId="{C0816040-3879-8540-8F33-8836CD98E573}">
      <dsp:nvSpPr>
        <dsp:cNvPr id="0" name=""/>
        <dsp:cNvSpPr/>
      </dsp:nvSpPr>
      <dsp:spPr>
        <a:xfrm>
          <a:off x="0" y="3724236"/>
          <a:ext cx="7230215" cy="1750320"/>
        </a:xfrm>
        <a:prstGeom prst="roundRect">
          <a:avLst/>
        </a:prstGeom>
        <a:solidFill>
          <a:schemeClr val="accent2">
            <a:hueOff val="-1481277"/>
            <a:satOff val="-29474"/>
            <a:lumOff val="-1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/>
            <a:t>Ohmův zákon platí pro okamžité, maximální a efektivní hodnoty proudu a napětí</a:t>
          </a:r>
          <a:endParaRPr lang="en-US" sz="3200" kern="1200"/>
        </a:p>
      </dsp:txBody>
      <dsp:txXfrm>
        <a:off x="85444" y="3809680"/>
        <a:ext cx="7059327" cy="1579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9F009-64A5-864E-844F-5E4E70936420}" type="datetimeFigureOut">
              <a:rPr lang="cs-CZ" smtClean="0"/>
              <a:t>16.01.2021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79641-6CD6-7D45-9328-8542FAD777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53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mplitud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F%C3%A1ze_(vlna)" TargetMode="External"/><Relationship Id="rId4" Type="http://schemas.openxmlformats.org/officeDocument/2006/relationships/hyperlink" Target="https://cs.wikipedia.org/wiki/%C3%9Ahlov%C3%A1_frekvenc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 </a:t>
            </a:r>
            <a:r>
              <a:rPr lang="cs-CZ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cs-CZ" sz="1200" b="0" i="1" u="none" strike="noStrike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mplituda"/>
              </a:rPr>
              <a:t>amplituda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střídavého proudu, </a:t>
            </a:r>
            <a:r>
              <a:rPr lang="cs-CZ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cs-CZ" sz="1200" b="0" i="1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amplituda střídavého napětí, </a:t>
            </a:r>
            <a:r>
              <a:rPr lang="el-G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Úhlová frekvence"/>
              </a:rPr>
              <a:t>úhlová frekvence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l-G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</a:t>
            </a:r>
            <a:r>
              <a:rPr lang="el-GR" sz="1200" b="0" i="0" u="none" strike="noStrike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počáteční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áze (vlna)"/>
              </a:rPr>
              <a:t>fáze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střídavého napětí, </a:t>
            </a:r>
            <a:r>
              <a:rPr lang="el-G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fázový posuv mezi napětím a proudem skalár</a:t>
            </a:r>
          </a:p>
          <a:p>
            <a:r>
              <a:rPr lang="cs-CZ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jednotka: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weber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Wb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641-6CD6-7D45-9328-8542FAD7774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30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Samotný magnetický indukční tok pro nás nemá příliš velký význam - nesmírně podstatná a stěžejní je časová změna magnetického indukčního toku. skalár</a:t>
            </a:r>
          </a:p>
          <a:p>
            <a:r>
              <a:rPr lang="cs-CZ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jednotka: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weber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Wb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641-6CD6-7D45-9328-8542FAD7774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11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Jedná se o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velikost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ekvivalentního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stejnosm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ě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rného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proudu (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ě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́), který se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dodává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stejne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odporove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zát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ě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že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stejny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tepelny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cs-CZ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výkon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641-6CD6-7D45-9328-8542FAD7774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2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641-6CD6-7D45-9328-8542FAD7774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57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641-6CD6-7D45-9328-8542FAD7774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99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641-6CD6-7D45-9328-8542FAD7774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72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641-6CD6-7D45-9328-8542FAD7774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5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Jedná se o veličinu frekvenčně závislou. Indukční reaktance XL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roste lineárně s frekvencí, proud tekoucí cívkou je nepřímo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úměrny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frekvencí.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641-6CD6-7D45-9328-8542FAD7774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67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lepší pochopení fázových poměrů v obvodu střídavého proudu, zejména u obecné zátěže, kde se vyskytují cívky, rezistory a kondenzátory volíme pro grafické znázornění napěťových a proudových poměrů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fázory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Necháme rotovat „šipku“ kolem počátku úhlovou rychlostí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Časovým snímkem pohybu špičky bude „harmonická funkce“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79641-6CD6-7D45-9328-8542FAD7774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1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8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3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2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view/307-vlastni-induk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yzika.jreichl.com/main.article/view/167-interference-vlnen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view/228-izolant" TargetMode="External"/><Relationship Id="rId2" Type="http://schemas.openxmlformats.org/officeDocument/2006/relationships/hyperlink" Target="http://fyzika.jreichl.com/main.article/view/430-zdroje-stridaveho-prou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yzika.jreichl.com/main.article/view/222-elektricke-pole-elektricka-intenzit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ejnosm%C4%9Brn%C3%BD_prou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ter-fendt.de/html5/phcz/generator_cz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81357-937C-426B-AB60-6C45C8727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ED3E70-A109-EE4C-ACC0-8D889DCF3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/>
              <a:t>Střídavé veličiny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F91A02-F26C-B64C-8164-CCD6DBA67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</a:rPr>
              <a:t>Ing. Jiří Pečený</a:t>
            </a:r>
          </a:p>
        </p:txBody>
      </p:sp>
    </p:spTree>
    <p:extLst>
      <p:ext uri="{BB962C8B-B14F-4D97-AF65-F5344CB8AC3E}">
        <p14:creationId xmlns:p14="http://schemas.microsoft.com/office/powerpoint/2010/main" val="160045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C8C7B-E043-5345-84C5-2A35C644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Napětí a proud maximální, </a:t>
            </a:r>
            <a:r>
              <a:rPr lang="cs-CZ" dirty="0"/>
              <a:t>efektivní</a:t>
            </a:r>
            <a:r>
              <a:rPr lang="cs-CZ" b="0" dirty="0"/>
              <a:t> a střední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E24C1A-30C5-564E-99EB-9D44E9705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/>
              <a:t>Co je důležité znát ?</a:t>
            </a:r>
          </a:p>
          <a:p>
            <a:r>
              <a:rPr lang="cs-CZ" dirty="0"/>
              <a:t>Efektivní hodnota střídavého proudu a napětí je hodnotou nejdůležitější a základní. </a:t>
            </a:r>
          </a:p>
          <a:p>
            <a:r>
              <a:rPr lang="cs-CZ" dirty="0"/>
              <a:t>Ukazují ji téměř všechny měřící přístroje. Označujeme ji obvykle velkým písmenem bez indexu (U, I). </a:t>
            </a:r>
          </a:p>
          <a:p>
            <a:r>
              <a:rPr lang="cs-CZ" dirty="0"/>
              <a:t>Hovoříme-li o střídavém napětí a proudu, máme automaticky na mysli jeho efektivní hodnotu. (Napětí U = 230 V v rozvodné síti udává efektivní hodnotu tohoto napětí).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35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139AB947-785D-482B-A71B-C1C825A2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468A839C-B241-4F23-9A1D-CBCAFE6F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AF68CAD5-0452-48EC-94D8-91ED8F5E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E3C969-4A49-E34B-BD6D-5E67DC84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170432"/>
          </a:xfrm>
        </p:spPr>
        <p:txBody>
          <a:bodyPr anchor="b">
            <a:normAutofit/>
          </a:bodyPr>
          <a:lstStyle/>
          <a:p>
            <a:r>
              <a:rPr lang="cs-CZ" sz="3100"/>
              <a:t>Rezistor, kondenzátor a cívka v AC obvodech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89F292F-513F-4E95-9E51-6B736F17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3A52E0E-6908-496E-BB67-DDBF1EEC3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D61A6-49EC-4D48-8885-C4092715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4600"/>
            <a:ext cx="4837176" cy="36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Zopakujeme pojmy</a:t>
            </a:r>
          </a:p>
          <a:p>
            <a:r>
              <a:rPr lang="cs-CZ" sz="1800" dirty="0"/>
              <a:t>Ideální rezistor - vykazuje jediný parametr  </a:t>
            </a:r>
            <a:r>
              <a:rPr lang="cs-CZ" sz="1800" b="1" dirty="0" err="1"/>
              <a:t>R</a:t>
            </a:r>
            <a:r>
              <a:rPr lang="cs-CZ" sz="1800" dirty="0"/>
              <a:t> – el. odpor</a:t>
            </a:r>
          </a:p>
          <a:p>
            <a:r>
              <a:rPr lang="cs-CZ" sz="1800" dirty="0"/>
              <a:t>Ideální kondenzátor -  vykazuje pouze </a:t>
            </a:r>
            <a:r>
              <a:rPr lang="cs-CZ" sz="1800" b="1" dirty="0"/>
              <a:t>C</a:t>
            </a:r>
            <a:r>
              <a:rPr lang="cs-CZ" sz="1800" dirty="0"/>
              <a:t> – kapacitu</a:t>
            </a:r>
          </a:p>
          <a:p>
            <a:r>
              <a:rPr lang="cs-CZ" sz="1800" dirty="0"/>
              <a:t>Ideální cívka – jediným parametrem je indukčnost </a:t>
            </a:r>
            <a:r>
              <a:rPr lang="cs-CZ" sz="1800" b="1" dirty="0"/>
              <a:t>L</a:t>
            </a:r>
          </a:p>
        </p:txBody>
      </p:sp>
      <p:pic>
        <p:nvPicPr>
          <p:cNvPr id="9224" name="Picture 8" descr="Elektrolytický kondenzátor Jamicon SKR471M1HG21M | SvětSoučástek.cz">
            <a:extLst>
              <a:ext uri="{FF2B5EF4-FFF2-40B4-BE49-F238E27FC236}">
                <a16:creationId xmlns:a16="http://schemas.microsoft.com/office/drawing/2014/main" id="{65ABFA0E-2421-4B4B-A43F-12B4B4D09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004" y="585216"/>
            <a:ext cx="234086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ívka – Wikipedie">
            <a:extLst>
              <a:ext uri="{FF2B5EF4-FFF2-40B4-BE49-F238E27FC236}">
                <a16:creationId xmlns:a16="http://schemas.microsoft.com/office/drawing/2014/main" id="{2237E489-1533-1845-9368-04C9D6A8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5429" y="643852"/>
            <a:ext cx="2505456" cy="22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ýkonový rezistor - Vokolo.cz">
            <a:extLst>
              <a:ext uri="{FF2B5EF4-FFF2-40B4-BE49-F238E27FC236}">
                <a16:creationId xmlns:a16="http://schemas.microsoft.com/office/drawing/2014/main" id="{99C035F3-ED5B-7C45-B31F-7F104501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0044" y="3125469"/>
            <a:ext cx="4076190" cy="30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6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92EC4D-EE8E-C543-8EDB-466C0E17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dirty="0"/>
              <a:t>Rezistor v obvodu střídavého proudu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152C4C2-C9C3-48B5-807E-065C7FE79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61644"/>
              </p:ext>
            </p:extLst>
          </p:nvPr>
        </p:nvGraphicFramePr>
        <p:xfrm>
          <a:off x="4437529" y="676656"/>
          <a:ext cx="7230215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36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39B66-18B8-314E-9A52-21FA0F36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Rezistor v obvodu střídavého proudu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D384E0-6BF1-6A4C-9259-2E5CB045F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95" y="3429000"/>
            <a:ext cx="2828010" cy="23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DA63B29-49D7-0C41-B30F-A46AB38D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28" y="3927757"/>
            <a:ext cx="1256926" cy="12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66630D-5B1A-3E42-A99B-8A11182C721D}"/>
              </a:ext>
            </a:extLst>
          </p:cNvPr>
          <p:cNvSpPr txBox="1"/>
          <p:nvPr/>
        </p:nvSpPr>
        <p:spPr>
          <a:xfrm>
            <a:off x="874059" y="2407024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Na ideálním rezistoru jsou napětí a proud ve fázi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DFA7A209-938C-6E48-A118-BD4673C6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72" y="3837267"/>
            <a:ext cx="14478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8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51DBC-ACC6-3846-8142-B9E60F0F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CÍVKA v obvodu střídavého proudu.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D92D58-9608-7F48-A1C0-459F6D14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2478024"/>
            <a:ext cx="11535507" cy="3993114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Pokud připojíme zdroj střídavého napětí sinusového průběhu k ideální cívce, bude cívkou procházet sinusový proud. Ten vybudí magnetický tok </a:t>
            </a:r>
            <a:r>
              <a:rPr lang="cs-CZ" sz="2400" dirty="0">
                <a:latin typeface="Symbol" pitchFamily="2" charset="2"/>
              </a:rPr>
              <a:t>f</a:t>
            </a:r>
            <a:r>
              <a:rPr lang="cs-CZ" sz="2400" dirty="0"/>
              <a:t>, který je ve fázi s proudem i.</a:t>
            </a:r>
          </a:p>
          <a:p>
            <a:r>
              <a:rPr lang="cs-CZ" sz="2400" b="1" dirty="0"/>
              <a:t>Magnetický tok indukuje v cívce napětí (</a:t>
            </a:r>
            <a:r>
              <a:rPr lang="cs-CZ" sz="2400" b="1" dirty="0" err="1"/>
              <a:t>Lenzův</a:t>
            </a:r>
            <a:r>
              <a:rPr lang="cs-CZ" sz="2400" b="1" dirty="0"/>
              <a:t> zákon – opačného směru), které je přímo úměrné změně proudu za jednotku času a indukčnosti cívky L</a:t>
            </a:r>
            <a:r>
              <a:rPr lang="cs-CZ" sz="2400" dirty="0"/>
              <a:t>. </a:t>
            </a:r>
            <a:r>
              <a:rPr lang="cs-CZ" sz="2400" dirty="0" err="1"/>
              <a:t>u</a:t>
            </a:r>
            <a:r>
              <a:rPr lang="cs-CZ" sz="2400" baseline="-25000" dirty="0" err="1"/>
              <a:t>L</a:t>
            </a:r>
            <a:r>
              <a:rPr lang="cs-CZ" sz="2400" dirty="0"/>
              <a:t> = L di/</a:t>
            </a:r>
            <a:r>
              <a:rPr lang="cs-CZ" sz="2400" dirty="0" err="1"/>
              <a:t>dt</a:t>
            </a:r>
            <a:r>
              <a:rPr lang="cs-CZ" sz="2400" dirty="0"/>
              <a:t>.</a:t>
            </a:r>
          </a:p>
          <a:p>
            <a:pPr marL="0" indent="0" algn="ctr">
              <a:buNone/>
            </a:pPr>
            <a:r>
              <a:rPr lang="cs-CZ" sz="2400" dirty="0"/>
              <a:t>Jedná se o velmi důležitý vztah mezi proudem a napětím na cívce !</a:t>
            </a:r>
          </a:p>
          <a:p>
            <a:pPr marL="0" indent="0">
              <a:buNone/>
            </a:pPr>
            <a:r>
              <a:rPr lang="cs-CZ" sz="2400" dirty="0"/>
              <a:t>Následkem </a:t>
            </a:r>
            <a:r>
              <a:rPr lang="cs-CZ" sz="2400" dirty="0" err="1"/>
              <a:t>Lenzova</a:t>
            </a:r>
            <a:r>
              <a:rPr lang="cs-CZ" sz="2400" dirty="0"/>
              <a:t> zákona  proud v obvodu nabývá největší hodnoty později než napětí (tzv. </a:t>
            </a:r>
            <a:r>
              <a:rPr lang="cs-CZ" sz="2400" dirty="0">
                <a:hlinkClick r:id="rId3" tooltip="Odkazuje na: Vlastní induk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vlastní indukce</a:t>
            </a:r>
            <a:r>
              <a:rPr lang="cs-CZ" sz="2400" dirty="0"/>
              <a:t> cívky). Proud se za napětím zpožďuje a vzniká </a:t>
            </a:r>
            <a:r>
              <a:rPr lang="cs-CZ" sz="2400" dirty="0">
                <a:hlinkClick r:id="rId4" tooltip="Odkazuje na: Interference vln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fázový rozdíl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32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57055-3BA7-8E44-932C-06412DCC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CÍVKA v obvodu střídavého proudu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73F3231-6F55-A44C-8755-50C4F1DE8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2517697"/>
            <a:ext cx="1637680" cy="17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F3A17C9-AB1B-9244-B8CB-97C9665C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6" y="2441661"/>
            <a:ext cx="3006227" cy="24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F6EF061-D71B-7448-9EAB-CC69C8875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681" y="2695497"/>
            <a:ext cx="2786626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1895E39-00CE-954D-9190-0FB611F1EFF9}"/>
              </a:ext>
            </a:extLst>
          </p:cNvPr>
          <p:cNvSpPr txBox="1"/>
          <p:nvPr/>
        </p:nvSpPr>
        <p:spPr>
          <a:xfrm>
            <a:off x="1115568" y="5181934"/>
            <a:ext cx="90835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Křivka napětí je posunuta vzhledem ke křivce proudu na časové ose o T/4 – odpovídá fázovému rozdílu </a:t>
            </a:r>
            <a:r>
              <a:rPr lang="cs-CZ" sz="2400" dirty="0">
                <a:latin typeface="Symbol" pitchFamily="2" charset="2"/>
              </a:rPr>
              <a:t>p/2. </a:t>
            </a:r>
            <a:r>
              <a:rPr lang="cs-CZ" sz="2400" dirty="0"/>
              <a:t>(Nejprve na cívku přivedeme napětí́, které vytvoří magnetické pole, potom začne procházet proud.)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3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4D316-763F-5D49-A3F5-30FB1A72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419940" cy="1179576"/>
          </a:xfrm>
        </p:spPr>
        <p:txBody>
          <a:bodyPr>
            <a:normAutofit fontScale="90000"/>
          </a:bodyPr>
          <a:lstStyle/>
          <a:p>
            <a:r>
              <a:rPr lang="cs-CZ" dirty="0"/>
              <a:t>KONDENZÁTOR v obvodu střídavého proudu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A37C7E-879D-9441-A855-BD5F99AFE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 připojení ke zdroji </a:t>
            </a:r>
            <a:r>
              <a:rPr lang="cs-CZ" b="1" dirty="0">
                <a:hlinkClick r:id="rId2" tooltip="Odkazuje na: Zdroje střídavého proud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střídavého napětí</a:t>
            </a:r>
            <a:r>
              <a:rPr lang="cs-CZ" dirty="0"/>
              <a:t> dochází k jeho periodickému nabíjení a vybíjení. </a:t>
            </a:r>
            <a:r>
              <a:rPr lang="cs-CZ" b="1" dirty="0">
                <a:hlinkClick r:id="rId3" tooltip="Odkazuje na: Izola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Dielektrikem</a:t>
            </a:r>
            <a:r>
              <a:rPr lang="cs-CZ" dirty="0"/>
              <a:t> mezi deskami kondenzátoru vodivostní proud neprochází - mění se jen </a:t>
            </a:r>
            <a:r>
              <a:rPr lang="cs-CZ" b="1" dirty="0">
                <a:hlinkClick r:id="rId4" tooltip="Odkazuje na: Elektrické pole, elektrická intenz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intenzita elektrického pole</a:t>
            </a:r>
            <a:r>
              <a:rPr lang="cs-CZ" dirty="0"/>
              <a:t> a dielektrikum se střídavě polarizuje.</a:t>
            </a:r>
          </a:p>
          <a:p>
            <a:r>
              <a:rPr lang="cs-CZ" dirty="0"/>
              <a:t>Nabíjecí proud kondenzátoru je </a:t>
            </a:r>
            <a:r>
              <a:rPr lang="cs-CZ" b="1" u="sng" dirty="0"/>
              <a:t>největší v okamžiku</a:t>
            </a:r>
            <a:r>
              <a:rPr lang="cs-CZ" dirty="0"/>
              <a:t>, kdy je </a:t>
            </a:r>
            <a:r>
              <a:rPr lang="cs-CZ" b="1" u="sng" dirty="0"/>
              <a:t>kondenzátor nenabitý</a:t>
            </a:r>
            <a:r>
              <a:rPr lang="cs-CZ" dirty="0"/>
              <a:t>, tj. napětí mezi jeho deskami je nulové,  v okamžiku </a:t>
            </a:r>
            <a:r>
              <a:rPr lang="cs-CZ" b="1" u="sng" dirty="0"/>
              <a:t>plně nabitého </a:t>
            </a:r>
            <a:r>
              <a:rPr lang="cs-CZ" dirty="0"/>
              <a:t>kondenzátoru je </a:t>
            </a:r>
            <a:r>
              <a:rPr lang="cs-CZ" b="1" u="sng" dirty="0"/>
              <a:t>proud v obvodu nulový.</a:t>
            </a:r>
          </a:p>
        </p:txBody>
      </p:sp>
    </p:spTree>
    <p:extLst>
      <p:ext uri="{BB962C8B-B14F-4D97-AF65-F5344CB8AC3E}">
        <p14:creationId xmlns:p14="http://schemas.microsoft.com/office/powerpoint/2010/main" val="80318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52E01-BBD9-FB42-AB33-42783BD9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548640"/>
            <a:ext cx="10349601" cy="1179576"/>
          </a:xfrm>
        </p:spPr>
        <p:txBody>
          <a:bodyPr>
            <a:normAutofit fontScale="90000"/>
          </a:bodyPr>
          <a:lstStyle/>
          <a:p>
            <a:r>
              <a:rPr lang="cs-CZ" dirty="0"/>
              <a:t>KONDENZÁTOR v obvodu střídavého proudu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9B81ED7-7B0F-FA46-99E5-9E1623E2B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0" y="2487551"/>
            <a:ext cx="1735355" cy="18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AE90BC1-D510-4C4F-9893-4693BAE14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73" y="2490063"/>
            <a:ext cx="2706233" cy="222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227FD08-2748-BD4A-A70D-3BE78E920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65" y="2678051"/>
            <a:ext cx="3126808" cy="10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E91558F-BFBA-EA43-B730-C9D87E9638D7}"/>
              </a:ext>
            </a:extLst>
          </p:cNvPr>
          <p:cNvSpPr txBox="1"/>
          <p:nvPr/>
        </p:nvSpPr>
        <p:spPr>
          <a:xfrm>
            <a:off x="840712" y="5244277"/>
            <a:ext cx="105105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Křivka napětí je posunuta o  T/4 za křivkou proudu. Napětí se opožďuje za proudem o fázový rozdíl </a:t>
            </a:r>
            <a:r>
              <a:rPr lang="cs-CZ" sz="2400" dirty="0">
                <a:latin typeface="Symbol" pitchFamily="2" charset="2"/>
              </a:rPr>
              <a:t>p/2. </a:t>
            </a:r>
            <a:r>
              <a:rPr lang="cs-CZ" sz="2400" dirty="0"/>
              <a:t>V obvodu ideálního kondenzátoru </a:t>
            </a:r>
            <a:r>
              <a:rPr lang="cs-CZ" sz="2400" b="1" dirty="0"/>
              <a:t>proud předbíhá napětí o </a:t>
            </a:r>
            <a:r>
              <a:rPr lang="el-GR" sz="2400" b="1" dirty="0"/>
              <a:t>π/2</a:t>
            </a:r>
            <a:r>
              <a:rPr lang="el-GR" sz="2400" dirty="0"/>
              <a:t>. (</a:t>
            </a:r>
            <a:r>
              <a:rPr lang="cs-CZ" sz="2400" dirty="0"/>
              <a:t>Nejdříve se kondenzátor proudem nabíjí, potom je na něm napětí).</a:t>
            </a:r>
            <a:br>
              <a:rPr lang="cs-CZ" dirty="0"/>
            </a:br>
            <a:endParaRPr lang="cs-CZ" dirty="0"/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85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29683-CEE6-3A4A-8AD5-92EF10F0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 v elektrickém obvodu - rezistor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5300055-EBA0-E449-B27E-E83520ACD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/>
                  <a:t>Elektrický výkon </a:t>
                </a:r>
                <a:r>
                  <a:rPr lang="cs-CZ" b="1" dirty="0"/>
                  <a:t>P</a:t>
                </a:r>
                <a:r>
                  <a:rPr lang="cs-CZ" dirty="0"/>
                  <a:t> je fyzikální veličina, která vyjadřuje vykonanou elektrickou práci za jednotku času. Značí se písmenem </a:t>
                </a:r>
                <a:r>
                  <a:rPr lang="cs-CZ" b="1" dirty="0"/>
                  <a:t>P</a:t>
                </a:r>
                <a:r>
                  <a:rPr lang="cs-CZ" dirty="0"/>
                  <a:t> a jeho jednotkou je </a:t>
                </a:r>
                <a:r>
                  <a:rPr lang="cs-CZ" b="1" dirty="0"/>
                  <a:t>Watt</a:t>
                </a:r>
                <a:r>
                  <a:rPr lang="cs-CZ" dirty="0"/>
                  <a:t>, značený písmenem </a:t>
                </a:r>
                <a:r>
                  <a:rPr lang="cs-CZ" b="1" dirty="0"/>
                  <a:t>W</a:t>
                </a:r>
                <a:r>
                  <a:rPr lang="cs-CZ" dirty="0"/>
                  <a:t>.</a:t>
                </a:r>
              </a:p>
              <a:p>
                <a:r>
                  <a:rPr lang="cs-CZ" dirty="0"/>
                  <a:t>V obvodech </a:t>
                </a:r>
                <a:r>
                  <a:rPr lang="cs-CZ" dirty="0">
                    <a:solidFill>
                      <a:srgbClr val="0070C0"/>
                    </a:solidFill>
                    <a:hlinkClick r:id="rId3" tooltip="Stejnosměrný proud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stejnosměrného proudu</a:t>
                </a:r>
                <a:r>
                  <a:rPr lang="cs-CZ" dirty="0">
                    <a:solidFill>
                      <a:srgbClr val="0070C0"/>
                    </a:solidFill>
                  </a:rPr>
                  <a:t> </a:t>
                </a:r>
                <a:r>
                  <a:rPr lang="cs-CZ" dirty="0"/>
                  <a:t>jsou napětí i proud konstantní a lze tedy psát </a:t>
                </a:r>
                <a:r>
                  <a:rPr lang="cs-CZ" b="1" dirty="0"/>
                  <a:t>P = U. I [V.A = W], z Ohmova z. </a:t>
                </a:r>
                <a:r>
                  <a:rPr lang="cs-CZ" dirty="0"/>
                  <a:t>lze odvodit </a:t>
                </a:r>
                <a:r>
                  <a:rPr lang="cs-CZ" b="1" dirty="0"/>
                  <a:t> P = U</a:t>
                </a:r>
                <a:r>
                  <a:rPr lang="cs-CZ" b="1" baseline="30000" dirty="0"/>
                  <a:t>2</a:t>
                </a:r>
                <a:r>
                  <a:rPr lang="cs-CZ" b="1" dirty="0"/>
                  <a:t>/</a:t>
                </a:r>
                <a:r>
                  <a:rPr lang="cs-CZ" b="1" dirty="0" err="1"/>
                  <a:t>R</a:t>
                </a:r>
                <a:r>
                  <a:rPr lang="cs-CZ" b="1" dirty="0"/>
                  <a:t> = I</a:t>
                </a:r>
                <a:r>
                  <a:rPr lang="cs-CZ" b="1" baseline="30000" dirty="0"/>
                  <a:t>2</a:t>
                </a:r>
                <a:r>
                  <a:rPr lang="cs-CZ" b="1" dirty="0"/>
                  <a:t>.R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= W]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5300055-EBA0-E449-B27E-E83520ACD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98" t="-17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99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70F2B-9C47-5F45-94CD-7AA0FDBB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 v střídavém obvodu - cívka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4FE7E7-EA32-C248-B354-66A6408E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 obvod s cívkou platí, že napětí předbíhá proud o </a:t>
            </a:r>
            <a:r>
              <a:rPr lang="el-GR" dirty="0"/>
              <a:t>π/2 (90°)</a:t>
            </a:r>
            <a:r>
              <a:rPr lang="cs-CZ" dirty="0"/>
              <a:t> tedy střídavému proudu klade cívka „odpor“, kterým je proud omezen. Tento odpor je </a:t>
            </a:r>
            <a:r>
              <a:rPr lang="cs-CZ" u="sng" dirty="0"/>
              <a:t>pouze zdánlivý </a:t>
            </a:r>
            <a:r>
              <a:rPr lang="cs-CZ" dirty="0"/>
              <a:t>a nazývá se indukční reaktance </a:t>
            </a:r>
            <a:r>
              <a:rPr lang="cs-CZ" b="1" dirty="0"/>
              <a:t>X</a:t>
            </a:r>
            <a:r>
              <a:rPr lang="cs-CZ" b="1" baseline="-25000" dirty="0"/>
              <a:t>L</a:t>
            </a:r>
            <a:r>
              <a:rPr lang="cs-CZ" b="1" dirty="0"/>
              <a:t> [</a:t>
            </a:r>
            <a:r>
              <a:rPr lang="cs-CZ" b="1" dirty="0">
                <a:latin typeface="Symbol" pitchFamily="2" charset="2"/>
                <a:cs typeface="Calibri" panose="020F0502020204030204" pitchFamily="34" charset="0"/>
              </a:rPr>
              <a:t>W</a:t>
            </a:r>
            <a:r>
              <a:rPr lang="cs-CZ" b="1" dirty="0"/>
              <a:t>].</a:t>
            </a:r>
          </a:p>
          <a:p>
            <a:r>
              <a:rPr lang="cs-CZ" dirty="0"/>
              <a:t>Indukční reaktanci vypočítáme ze vztahu </a:t>
            </a:r>
            <a:r>
              <a:rPr lang="cs-CZ" b="1" dirty="0"/>
              <a:t>X</a:t>
            </a:r>
            <a:r>
              <a:rPr lang="cs-CZ" b="1" baseline="-25000" dirty="0"/>
              <a:t>L</a:t>
            </a:r>
            <a:r>
              <a:rPr lang="cs-CZ" b="1" dirty="0"/>
              <a:t> = </a:t>
            </a:r>
            <a:r>
              <a:rPr lang="cs-CZ" b="1" dirty="0" err="1">
                <a:latin typeface="Symbol" pitchFamily="2" charset="2"/>
              </a:rPr>
              <a:t>w</a:t>
            </a:r>
            <a:r>
              <a:rPr lang="cs-CZ" b="1" dirty="0" err="1"/>
              <a:t>L</a:t>
            </a:r>
            <a:r>
              <a:rPr lang="cs-CZ" b="1" dirty="0"/>
              <a:t> = 2</a:t>
            </a:r>
            <a:r>
              <a:rPr lang="el-GR" b="1" dirty="0"/>
              <a:t>π</a:t>
            </a:r>
            <a:r>
              <a:rPr lang="cs-CZ" b="1" dirty="0" err="1"/>
              <a:t>fL</a:t>
            </a:r>
            <a:endParaRPr lang="cs-CZ" b="1" dirty="0"/>
          </a:p>
          <a:p>
            <a:r>
              <a:rPr lang="cs-CZ" dirty="0"/>
              <a:t>Ohmův zákon pro obvod s ideální cívkou </a:t>
            </a:r>
            <a:r>
              <a:rPr lang="cs-CZ" b="1" dirty="0"/>
              <a:t>U = I . X</a:t>
            </a:r>
            <a:r>
              <a:rPr lang="cs-CZ" b="1" baseline="-25000" dirty="0"/>
              <a:t>L</a:t>
            </a:r>
          </a:p>
          <a:p>
            <a:r>
              <a:rPr lang="cs-CZ" dirty="0"/>
              <a:t>Okamžitý výkon střídavého proudu v ideální cívce získáme vynásobením okamžitých hodnot napětí a proudu - </a:t>
            </a:r>
            <a:r>
              <a:rPr lang="cs-CZ" b="1" dirty="0"/>
              <a:t>p = u . 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13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8E7D0-CA39-6D4F-8795-933FF086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cs-CZ" dirty="0"/>
              <a:t>Střídavý proud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2678770-C9B0-4965-A3B4-9EA5404C6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88821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956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08388-EC1F-5547-B259-C0A0EBD3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 v střídavém obvodu - cívka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E9AC8-AA2D-F24B-BFC5-13643DD8E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Dochází k výměně energie mezi zdrojem a cívkou. Na cívce se žádný výkon nespotřebovává. Jedná se o jalový indukční výkon značí se </a:t>
            </a:r>
            <a:r>
              <a:rPr lang="cs-CZ" b="1" dirty="0" err="1"/>
              <a:t>Q</a:t>
            </a:r>
            <a:r>
              <a:rPr lang="cs-CZ" dirty="0"/>
              <a:t>. Jeho jednotkou je </a:t>
            </a:r>
            <a:r>
              <a:rPr lang="cs-CZ" dirty="0" err="1"/>
              <a:t>VAr</a:t>
            </a:r>
            <a:r>
              <a:rPr lang="cs-CZ" dirty="0"/>
              <a:t> (volt-ampér reaktanční, watt reaktanční). </a:t>
            </a:r>
            <a:r>
              <a:rPr lang="cs-CZ" b="1" dirty="0" err="1"/>
              <a:t>Q</a:t>
            </a:r>
            <a:r>
              <a:rPr lang="cs-CZ" b="1" dirty="0"/>
              <a:t> = U . 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4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37088-2938-D24D-BF22-2D56E98B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72C516-1ECB-5945-B56F-24018517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Příklad: Cívka o indukčnosti 0,8 H je připojena k napětí 230 V/50 Hz. Určete proud a jalový výkon.</a:t>
            </a:r>
          </a:p>
          <a:p>
            <a:r>
              <a:rPr lang="cs-CZ" dirty="0"/>
              <a:t>X</a:t>
            </a:r>
            <a:r>
              <a:rPr lang="cs-CZ" baseline="-25000" dirty="0"/>
              <a:t>L</a:t>
            </a:r>
            <a:r>
              <a:rPr lang="cs-CZ" dirty="0"/>
              <a:t> = 2</a:t>
            </a:r>
            <a:r>
              <a:rPr lang="el-GR" dirty="0"/>
              <a:t>π . 50 . 0,8 = 251,2 </a:t>
            </a:r>
            <a:r>
              <a:rPr lang="cs-CZ" b="1" dirty="0">
                <a:latin typeface="Symbol" pitchFamily="2" charset="2"/>
                <a:cs typeface="Calibri" panose="020F0502020204030204" pitchFamily="34" charset="0"/>
              </a:rPr>
              <a:t>W</a:t>
            </a:r>
            <a:endParaRPr lang="cs-CZ" dirty="0"/>
          </a:p>
          <a:p>
            <a:r>
              <a:rPr lang="cs-CZ" dirty="0"/>
              <a:t>I = U/X</a:t>
            </a:r>
            <a:r>
              <a:rPr lang="cs-CZ" baseline="-25000" dirty="0"/>
              <a:t>L</a:t>
            </a:r>
            <a:r>
              <a:rPr lang="cs-CZ" dirty="0"/>
              <a:t> = 0,916 A </a:t>
            </a:r>
          </a:p>
          <a:p>
            <a:r>
              <a:rPr lang="cs-CZ" dirty="0" err="1"/>
              <a:t>Q</a:t>
            </a:r>
            <a:r>
              <a:rPr lang="cs-CZ" dirty="0"/>
              <a:t> = U. I = 210,6 </a:t>
            </a:r>
            <a:r>
              <a:rPr lang="cs-CZ" dirty="0" err="1"/>
              <a:t>VAr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46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D9181-ED84-2247-ADE5-51EC1143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Výkon v střídavém obvodu - kondenzátor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01C15-95C1-1842-A324-997FC5239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obvodu ideálního kondenzátoru proud předbíhá napětí o </a:t>
            </a:r>
            <a:r>
              <a:rPr lang="el-GR" dirty="0"/>
              <a:t>π/2. (</a:t>
            </a:r>
            <a:r>
              <a:rPr lang="cs-CZ" dirty="0"/>
              <a:t>nejdříve se kondenzátor proudem nabíjí, potom je na něm napětí).</a:t>
            </a:r>
          </a:p>
          <a:p>
            <a:r>
              <a:rPr lang="cs-CZ" dirty="0"/>
              <a:t>„Odpor "kondenzátoru se nazývá kapacitní reaktance </a:t>
            </a:r>
            <a:r>
              <a:rPr lang="cs-CZ" dirty="0" err="1"/>
              <a:t>X</a:t>
            </a:r>
            <a:r>
              <a:rPr lang="cs-CZ" baseline="-25000" dirty="0" err="1"/>
              <a:t>c</a:t>
            </a:r>
            <a:r>
              <a:rPr lang="cs-CZ" dirty="0"/>
              <a:t>, která se udává v ohmech.</a:t>
            </a:r>
          </a:p>
          <a:p>
            <a:pPr marL="0" indent="0" algn="ctr">
              <a:buNone/>
            </a:pPr>
            <a:r>
              <a:rPr lang="cs-CZ" dirty="0"/>
              <a:t>Vztah pro kapacitní reaktanci </a:t>
            </a:r>
            <a:r>
              <a:rPr lang="cs-CZ" b="1" dirty="0" err="1"/>
              <a:t>Xc</a:t>
            </a:r>
            <a:r>
              <a:rPr lang="cs-CZ" b="1" dirty="0"/>
              <a:t> = 1/</a:t>
            </a:r>
            <a:r>
              <a:rPr lang="cs-CZ" b="1" dirty="0" err="1">
                <a:latin typeface="Symbol" pitchFamily="2" charset="2"/>
              </a:rPr>
              <a:t>w</a:t>
            </a:r>
            <a:r>
              <a:rPr lang="cs-CZ" b="1" dirty="0" err="1"/>
              <a:t>C</a:t>
            </a:r>
            <a:r>
              <a:rPr lang="cs-CZ" dirty="0"/>
              <a:t>,          </a:t>
            </a:r>
          </a:p>
          <a:p>
            <a:pPr marL="0" indent="0" algn="ctr">
              <a:buNone/>
            </a:pPr>
            <a:r>
              <a:rPr lang="cs-CZ" dirty="0"/>
              <a:t>Ohmův zákon </a:t>
            </a:r>
            <a:r>
              <a:rPr lang="cs-CZ" b="1" dirty="0"/>
              <a:t>U = </a:t>
            </a:r>
            <a:r>
              <a:rPr lang="cs-CZ" b="1" dirty="0" err="1"/>
              <a:t>X</a:t>
            </a:r>
            <a:r>
              <a:rPr lang="cs-CZ" b="1" baseline="-25000" dirty="0" err="1"/>
              <a:t>c</a:t>
            </a:r>
            <a:r>
              <a:rPr lang="cs-CZ" b="1" dirty="0"/>
              <a:t> 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70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7BC82-1DA6-944E-9356-42306FFB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Výkon v střídavém obvodu - kondenzátor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193C3-C93C-9643-AD70-67013CB73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obvodu s ideálním kondenzátorem se nespotřebovává žádná energie, dochází pouze k výměně energie mezi zdrojem a kondenzátorem.</a:t>
            </a:r>
          </a:p>
          <a:p>
            <a:r>
              <a:rPr lang="cs-CZ" dirty="0"/>
              <a:t>Energie slouží pouze k vytvoření elektrického pole kondenzátoru. Vzniká jalový kapacitní výkon </a:t>
            </a:r>
            <a:r>
              <a:rPr lang="cs-CZ" b="1" dirty="0" err="1"/>
              <a:t>Q</a:t>
            </a:r>
            <a:r>
              <a:rPr lang="cs-CZ" b="1" dirty="0"/>
              <a:t> =U . I (</a:t>
            </a:r>
            <a:r>
              <a:rPr lang="cs-CZ" b="1" dirty="0" err="1"/>
              <a:t>VAr</a:t>
            </a:r>
            <a:r>
              <a:rPr lang="cs-CZ" b="1" dirty="0"/>
              <a:t>)</a:t>
            </a:r>
            <a:r>
              <a:rPr lang="cs-CZ" dirty="0"/>
              <a:t>, obvodem prochází jalový kapacitní proud.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38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491F5-6918-8C47-84C9-D3837E66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20E67B-BC5A-E049-AC45-EABFCB86F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proud teče kondenzátorem 100 </a:t>
            </a:r>
            <a:r>
              <a:rPr lang="cs-CZ" dirty="0" err="1"/>
              <a:t>nF</a:t>
            </a:r>
            <a:r>
              <a:rPr lang="cs-CZ" dirty="0"/>
              <a:t>, Jaký je připojen na napětí 230V/50 Hz. Jaký bude jalový </a:t>
            </a:r>
            <a:r>
              <a:rPr lang="cs-CZ" dirty="0" err="1"/>
              <a:t>výkon</a:t>
            </a:r>
            <a:r>
              <a:rPr lang="cs-CZ" dirty="0"/>
              <a:t>?</a:t>
            </a:r>
          </a:p>
          <a:p>
            <a:r>
              <a:rPr lang="cs-CZ" dirty="0" err="1"/>
              <a:t>X</a:t>
            </a:r>
            <a:r>
              <a:rPr lang="cs-CZ" baseline="-25000" dirty="0" err="1"/>
              <a:t>c</a:t>
            </a:r>
            <a:r>
              <a:rPr lang="cs-CZ" dirty="0"/>
              <a:t> = 1/(6,28 . 50 . 0,1 . 10</a:t>
            </a:r>
            <a:r>
              <a:rPr lang="cs-CZ" baseline="30000" dirty="0"/>
              <a:t>-6</a:t>
            </a:r>
            <a:r>
              <a:rPr lang="cs-CZ" dirty="0"/>
              <a:t>) = 31, 84 k</a:t>
            </a:r>
            <a:r>
              <a:rPr lang="cs-CZ" b="1" dirty="0">
                <a:latin typeface="Symbol" pitchFamily="2" charset="2"/>
                <a:cs typeface="Calibri" panose="020F0502020204030204" pitchFamily="34" charset="0"/>
              </a:rPr>
              <a:t>W</a:t>
            </a:r>
            <a:endParaRPr lang="cs-CZ" dirty="0"/>
          </a:p>
          <a:p>
            <a:r>
              <a:rPr lang="cs-CZ" dirty="0"/>
              <a:t>I = 230/31,84 = 7,22 mA = 0,007 22 A</a:t>
            </a:r>
          </a:p>
          <a:p>
            <a:r>
              <a:rPr lang="cs-CZ" dirty="0" err="1"/>
              <a:t>Q</a:t>
            </a:r>
            <a:r>
              <a:rPr lang="cs-CZ" dirty="0"/>
              <a:t> = 230 . 7,22 = 1,66 . 10</a:t>
            </a:r>
            <a:r>
              <a:rPr lang="cs-CZ" baseline="30000" dirty="0"/>
              <a:t>-3</a:t>
            </a:r>
            <a:r>
              <a:rPr lang="cs-CZ" dirty="0"/>
              <a:t> </a:t>
            </a:r>
            <a:r>
              <a:rPr lang="cs-CZ" dirty="0" err="1"/>
              <a:t>VA</a:t>
            </a:r>
            <a:r>
              <a:rPr lang="cs-CZ" baseline="-25000" dirty="0" err="1"/>
              <a:t>r</a:t>
            </a:r>
            <a:endParaRPr lang="cs-CZ" baseline="-25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310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9BB01-BD01-DD4E-81C1-A0EC9CA2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RLC OBVOD</a:t>
            </a:r>
          </a:p>
        </p:txBody>
      </p:sp>
      <p:pic>
        <p:nvPicPr>
          <p:cNvPr id="10242" name="Picture 2" descr="Základy elektrotechniky">
            <a:extLst>
              <a:ext uri="{FF2B5EF4-FFF2-40B4-BE49-F238E27FC236}">
                <a16:creationId xmlns:a16="http://schemas.microsoft.com/office/drawing/2014/main" id="{37A5A8DD-6129-654A-88F1-D06366C1FF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5" y="2172490"/>
            <a:ext cx="7394187" cy="20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5A63448-3D3B-B842-8D91-99B77D42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456" y="1138428"/>
            <a:ext cx="27813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7056F4E-AD7A-0143-859F-29A513211F25}"/>
              </a:ext>
            </a:extLst>
          </p:cNvPr>
          <p:cNvSpPr txBox="1"/>
          <p:nvPr/>
        </p:nvSpPr>
        <p:spPr>
          <a:xfrm>
            <a:off x="457200" y="5446059"/>
            <a:ext cx="7866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Fázor</a:t>
            </a:r>
            <a:r>
              <a:rPr lang="cs-CZ" i="1" dirty="0"/>
              <a:t> je vektor, umístěný do  počátku souřadnic, který má </a:t>
            </a:r>
            <a:r>
              <a:rPr lang="cs-CZ" b="1" i="1" dirty="0"/>
              <a:t>velikost, směr, orientaci a fázi.</a:t>
            </a:r>
            <a:r>
              <a:rPr lang="cs-CZ" i="1" dirty="0"/>
              <a:t> Velikost </a:t>
            </a:r>
            <a:r>
              <a:rPr lang="cs-CZ" i="1" dirty="0" err="1"/>
              <a:t>fázoru</a:t>
            </a:r>
            <a:r>
              <a:rPr lang="cs-CZ" i="1" dirty="0"/>
              <a:t> je rovna amplitudě vlny a fáze je odchylka od rovnovážné polohy v „čase 0“ tj. počáteční fáze.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066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F174C-219F-834F-BE9C-EE87A7F1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OBECNÝ RLC OBVOD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AF57E-274F-8740-96E8-7346AE70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OBECNÝ RLC OBVOD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0E616FE-D5F5-A243-B61C-C0095CDE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30" y="2303212"/>
            <a:ext cx="3854784" cy="43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921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6C2F3-3777-1848-93EA-9F82E754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dnešní seminář - vše</a:t>
            </a:r>
          </a:p>
        </p:txBody>
      </p:sp>
      <p:pic>
        <p:nvPicPr>
          <p:cNvPr id="4098" name="Picture 2" descr="Vtipy. - ppt stáhnout">
            <a:extLst>
              <a:ext uri="{FF2B5EF4-FFF2-40B4-BE49-F238E27FC236}">
                <a16:creationId xmlns:a16="http://schemas.microsoft.com/office/drawing/2014/main" id="{52F76624-A4A2-954B-AF2D-21F82E69C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11" y="1895578"/>
            <a:ext cx="6117588" cy="45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8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4662A8-5F06-C241-9D58-6689B010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dirty="0"/>
              <a:t>Střídavé veličiny u(t), i(t)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třídavé elektrické napětí, střídavý elektrický proud">
            <a:extLst>
              <a:ext uri="{FF2B5EF4-FFF2-40B4-BE49-F238E27FC236}">
                <a16:creationId xmlns:a16="http://schemas.microsoft.com/office/drawing/2014/main" id="{6F68F508-4997-9942-98A4-C8D4A823B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6" b="-2"/>
          <a:stretch/>
        </p:blipFill>
        <p:spPr bwMode="auto">
          <a:xfrm>
            <a:off x="908304" y="2478024"/>
            <a:ext cx="6009855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7348D-72A3-014B-A485-194BE12E6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cs-CZ" sz="1800" dirty="0"/>
              <a:t>Okamžitá hodnota střídavého proudu se mění dle funkce sinus</a:t>
            </a:r>
          </a:p>
          <a:p>
            <a:pPr marL="0" indent="0">
              <a:buNone/>
            </a:pPr>
            <a:r>
              <a:rPr lang="cs-CZ" sz="1800" b="1" dirty="0"/>
              <a:t>i(t) = </a:t>
            </a:r>
            <a:r>
              <a:rPr lang="cs-CZ" sz="1800" b="1" dirty="0" err="1"/>
              <a:t>I</a:t>
            </a:r>
            <a:r>
              <a:rPr lang="cs-CZ" sz="1800" b="1" baseline="-25000" dirty="0" err="1"/>
              <a:t>m</a:t>
            </a:r>
            <a:r>
              <a:rPr lang="cs-CZ" sz="1800" b="1" dirty="0"/>
              <a:t> . sin (</a:t>
            </a:r>
            <a:r>
              <a:rPr lang="cs-CZ" sz="1800" b="1" dirty="0" err="1">
                <a:latin typeface="Symbol" pitchFamily="2" charset="2"/>
              </a:rPr>
              <a:t>w</a:t>
            </a:r>
            <a:r>
              <a:rPr lang="cs-CZ" sz="1800" b="1" dirty="0" err="1">
                <a:latin typeface="+mj-lt"/>
              </a:rPr>
              <a:t>t</a:t>
            </a:r>
            <a:r>
              <a:rPr lang="cs-CZ" sz="1800" b="1" dirty="0"/>
              <a:t> + </a:t>
            </a:r>
            <a:r>
              <a:rPr lang="cs-CZ" sz="1800" b="1" dirty="0">
                <a:latin typeface="Symbol" pitchFamily="2" charset="2"/>
              </a:rPr>
              <a:t>j) - </a:t>
            </a:r>
            <a:r>
              <a:rPr lang="cs-CZ" sz="1800" dirty="0">
                <a:latin typeface="+mj-lt"/>
              </a:rPr>
              <a:t>harmonický</a:t>
            </a:r>
            <a:r>
              <a:rPr lang="cs-CZ" sz="1800" dirty="0">
                <a:latin typeface="Symbol" pitchFamily="2" charset="2"/>
              </a:rPr>
              <a:t> </a:t>
            </a:r>
            <a:r>
              <a:rPr lang="cs-CZ" sz="1800" dirty="0">
                <a:latin typeface="+mj-lt"/>
              </a:rPr>
              <a:t>střídavý</a:t>
            </a:r>
            <a:r>
              <a:rPr lang="cs-CZ" sz="1800" dirty="0">
                <a:latin typeface="Symbol" pitchFamily="2" charset="2"/>
              </a:rPr>
              <a:t> </a:t>
            </a:r>
            <a:r>
              <a:rPr lang="cs-CZ" sz="1800" dirty="0">
                <a:latin typeface="+mj-lt"/>
              </a:rPr>
              <a:t>proud v obvodu s lineární zátěží napájený zdrojem s harmonickým střídavým napětím </a:t>
            </a:r>
            <a:r>
              <a:rPr lang="cs-CZ" sz="1800" b="1" dirty="0">
                <a:latin typeface="+mj-lt"/>
              </a:rPr>
              <a:t>u</a:t>
            </a:r>
            <a:r>
              <a:rPr lang="cs-CZ" sz="1800" b="1" dirty="0"/>
              <a:t>(t) = U</a:t>
            </a:r>
            <a:r>
              <a:rPr lang="cs-CZ" sz="1800" b="1" baseline="-25000" dirty="0"/>
              <a:t>m</a:t>
            </a:r>
            <a:r>
              <a:rPr lang="cs-CZ" sz="1800" b="1" dirty="0"/>
              <a:t> . sin (</a:t>
            </a:r>
            <a:r>
              <a:rPr lang="cs-CZ" sz="1800" b="1" dirty="0" err="1">
                <a:latin typeface="Symbol" pitchFamily="2" charset="2"/>
              </a:rPr>
              <a:t>w</a:t>
            </a:r>
            <a:r>
              <a:rPr lang="cs-CZ" sz="1800" b="1" dirty="0" err="1"/>
              <a:t>t</a:t>
            </a:r>
            <a:r>
              <a:rPr lang="cs-CZ" sz="1800" b="1" dirty="0"/>
              <a:t> + </a:t>
            </a:r>
            <a:r>
              <a:rPr lang="cs-CZ" sz="1800" b="1" dirty="0">
                <a:latin typeface="Symbol" pitchFamily="2" charset="2"/>
              </a:rPr>
              <a:t>j</a:t>
            </a:r>
            <a:r>
              <a:rPr lang="cs-CZ" sz="1800" b="1" baseline="-25000" dirty="0">
                <a:latin typeface="Symbol" pitchFamily="2" charset="2"/>
              </a:rPr>
              <a:t>0 </a:t>
            </a:r>
            <a:r>
              <a:rPr lang="cs-CZ" sz="1800" b="1" dirty="0">
                <a:latin typeface="Symbol" pitchFamily="2" charset="2"/>
              </a:rPr>
              <a:t>+ j)</a:t>
            </a:r>
            <a:endParaRPr lang="cs-CZ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484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5C0868-70B9-624D-A200-CF79CAB8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978408"/>
            <a:ext cx="6007608" cy="1106424"/>
          </a:xfrm>
        </p:spPr>
        <p:txBody>
          <a:bodyPr>
            <a:normAutofit/>
          </a:bodyPr>
          <a:lstStyle/>
          <a:p>
            <a:r>
              <a:rPr lang="cs-CZ" sz="2800" dirty="0"/>
              <a:t>Frekvence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14154-798E-E94E-99A9-2295AC0C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4" y="2359152"/>
            <a:ext cx="6007608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Koná-li hmotný bod rovnoměrný pohyb po kružnici, nemění se jeho úhlová rychlost </a:t>
            </a:r>
            <a:r>
              <a:rPr lang="cs-CZ" sz="2000" b="1" dirty="0">
                <a:latin typeface="Symbol" pitchFamily="2" charset="2"/>
              </a:rPr>
              <a:t>j = </a:t>
            </a:r>
            <a:r>
              <a:rPr lang="cs-CZ" sz="2000" b="1" dirty="0" err="1">
                <a:latin typeface="Symbol" pitchFamily="2" charset="2"/>
              </a:rPr>
              <a:t>w</a:t>
            </a:r>
            <a:r>
              <a:rPr lang="cs-CZ" sz="2000" b="1" dirty="0" err="1">
                <a:latin typeface="+mj-lt"/>
              </a:rPr>
              <a:t>t</a:t>
            </a:r>
            <a:r>
              <a:rPr lang="cs-CZ" sz="2000" b="1" dirty="0">
                <a:latin typeface="Symbol" pitchFamily="2" charset="2"/>
              </a:rPr>
              <a:t> , </a:t>
            </a:r>
            <a:r>
              <a:rPr lang="cs-CZ" sz="2000" b="1" dirty="0" err="1">
                <a:latin typeface="Symbol" pitchFamily="2" charset="2"/>
              </a:rPr>
              <a:t>w</a:t>
            </a:r>
            <a:r>
              <a:rPr lang="cs-CZ" sz="2000" b="1" dirty="0">
                <a:latin typeface="Symbol" pitchFamily="2" charset="2"/>
              </a:rPr>
              <a:t> = 2p/T</a:t>
            </a:r>
          </a:p>
          <a:p>
            <a:pPr marL="0" indent="0">
              <a:buNone/>
            </a:pPr>
            <a:endParaRPr lang="cs-CZ" sz="2000" b="1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11C367-95E1-784A-BD2E-02AB5A19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019" y="3726303"/>
            <a:ext cx="4233672" cy="247669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94B1CC1-9FDD-2B44-9594-2C6C4375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2940" y="537272"/>
            <a:ext cx="3048157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7E633F7-30C7-0E48-8674-6B5F8B5CCDB0}"/>
              </a:ext>
            </a:extLst>
          </p:cNvPr>
          <p:cNvSpPr txBox="1"/>
          <p:nvPr/>
        </p:nvSpPr>
        <p:spPr>
          <a:xfrm>
            <a:off x="682172" y="4141864"/>
            <a:ext cx="1150982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Perioda T </a:t>
            </a:r>
            <a:r>
              <a:rPr lang="cs-CZ" dirty="0"/>
              <a:t>je doba, za kterou se průběh střídavého proudu opakuje </a:t>
            </a:r>
          </a:p>
          <a:p>
            <a:pPr>
              <a:spcAft>
                <a:spcPts val="600"/>
              </a:spcAft>
            </a:pPr>
            <a:r>
              <a:rPr lang="cs-CZ" dirty="0"/>
              <a:t>→ udává  dobu jednoho kmitu [s]</a:t>
            </a:r>
          </a:p>
          <a:p>
            <a:pPr>
              <a:spcAft>
                <a:spcPts val="600"/>
              </a:spcAft>
            </a:pPr>
            <a:r>
              <a:rPr lang="cs-CZ" b="1" dirty="0"/>
              <a:t>Frekvence f </a:t>
            </a:r>
            <a:r>
              <a:rPr lang="cs-CZ" dirty="0"/>
              <a:t>počet kmitů za jednotku času – sekundu [Hz = s</a:t>
            </a:r>
            <a:r>
              <a:rPr lang="cs-CZ" baseline="30000" dirty="0"/>
              <a:t>-1</a:t>
            </a:r>
            <a:r>
              <a:rPr lang="cs-CZ" dirty="0"/>
              <a:t>]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 algn="ctr">
              <a:spcAft>
                <a:spcPts val="600"/>
              </a:spcAft>
            </a:pPr>
            <a:r>
              <a:rPr lang="cs-CZ" b="1" dirty="0"/>
              <a:t>f = 1/T        T = 1/f      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82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80869D-8535-4240-BD25-EF9A6C0B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Frekvence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B619AE-6986-A34B-B1B5-F3964E8828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987" y="625684"/>
            <a:ext cx="2765574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4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DA9604-2DA0-F04D-A5DE-438CBC02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538728" cy="1645920"/>
          </a:xfrm>
        </p:spPr>
        <p:txBody>
          <a:bodyPr>
            <a:normAutofit/>
          </a:bodyPr>
          <a:lstStyle/>
          <a:p>
            <a:r>
              <a:rPr lang="cs-CZ" sz="3200" dirty="0"/>
              <a:t>Simulátor vzniku střídavého napětí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95A70-CE29-CF40-B3E2-95B07BCE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586822"/>
            <a:ext cx="6007608" cy="1645920"/>
          </a:xfrm>
        </p:spPr>
        <p:txBody>
          <a:bodyPr anchor="ctr">
            <a:normAutofit/>
          </a:bodyPr>
          <a:lstStyle/>
          <a:p>
            <a:r>
              <a:rPr lang="cs-CZ" sz="1800" dirty="0">
                <a:hlinkClick r:id="rId3"/>
              </a:rPr>
              <a:t>https://www.walter-fendt.de/html5/phcz/generator_cz.htm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1203A4-356B-8F4F-BA18-6936F4B2C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047" y="2632369"/>
            <a:ext cx="2399753" cy="25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D8E94E-0666-CD49-891B-E715E988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783" y="2729397"/>
            <a:ext cx="4698065" cy="23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EBF0A7C-ABF8-4147-AC10-F85FC22CD22C}"/>
              </a:ext>
            </a:extLst>
          </p:cNvPr>
          <p:cNvSpPr txBox="1"/>
          <p:nvPr/>
        </p:nvSpPr>
        <p:spPr>
          <a:xfrm>
            <a:off x="160395" y="5351365"/>
            <a:ext cx="120316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VZNIK STŘÍDAVÉHO NAPĚTÍ v cívce nastává změnou magnetického toku f, který prochází jádrem cívky. u = N. </a:t>
            </a:r>
            <a:r>
              <a:rPr lang="cs-CZ" sz="2000" dirty="0" err="1"/>
              <a:t>d</a:t>
            </a:r>
            <a:r>
              <a:rPr lang="cs-CZ" sz="2000" dirty="0" err="1">
                <a:latin typeface="Symbol" pitchFamily="2" charset="2"/>
              </a:rPr>
              <a:t>f</a:t>
            </a:r>
            <a:r>
              <a:rPr lang="cs-CZ" sz="2000" dirty="0"/>
              <a:t>/</a:t>
            </a:r>
            <a:r>
              <a:rPr lang="cs-CZ" sz="2000" dirty="0" err="1"/>
              <a:t>dt</a:t>
            </a:r>
            <a:r>
              <a:rPr lang="cs-CZ" sz="2000" dirty="0"/>
              <a:t>, kde N je počet závitů cívky. Bude-li mít tento magnetický tok sinusový průběh </a:t>
            </a:r>
            <a:r>
              <a:rPr lang="cs-CZ" sz="2000" dirty="0">
                <a:latin typeface="Symbol" pitchFamily="2" charset="2"/>
              </a:rPr>
              <a:t>f</a:t>
            </a:r>
            <a:r>
              <a:rPr lang="cs-CZ" sz="2000" dirty="0"/>
              <a:t> = </a:t>
            </a:r>
            <a:r>
              <a:rPr lang="cs-CZ" sz="2000" dirty="0" err="1">
                <a:latin typeface="Symbol" pitchFamily="2" charset="2"/>
              </a:rPr>
              <a:t>f</a:t>
            </a:r>
            <a:r>
              <a:rPr lang="cs-CZ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000" dirty="0"/>
              <a:t> sin </a:t>
            </a:r>
            <a:r>
              <a:rPr lang="el-GR" sz="2000" dirty="0"/>
              <a:t>ω</a:t>
            </a:r>
            <a:r>
              <a:rPr lang="cs-CZ" sz="2000" dirty="0"/>
              <a:t>t, bude mít sinusový průběh i indukované napětí.</a:t>
            </a:r>
          </a:p>
          <a:p>
            <a:r>
              <a:rPr lang="cs-CZ" sz="2000" b="1" dirty="0"/>
              <a:t>Indukované napětí je přímo úměrné změně magnetického toku za jednotku času.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98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0D0C0-A64B-4142-BFEC-DA66D91C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Indukované napětí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29E68F-6273-2342-81E6-F712E46A0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39582"/>
            <a:ext cx="10168128" cy="3694176"/>
          </a:xfrm>
        </p:spPr>
        <p:txBody>
          <a:bodyPr/>
          <a:lstStyle/>
          <a:p>
            <a:r>
              <a:rPr lang="cs-CZ" b="1" dirty="0"/>
              <a:t>Maximální indukce napětí </a:t>
            </a:r>
            <a:r>
              <a:rPr lang="cs-CZ" dirty="0"/>
              <a:t>nastává, je-li rovina závitu ve směru </a:t>
            </a:r>
            <a:r>
              <a:rPr lang="cs-CZ" dirty="0" err="1"/>
              <a:t>magnetické́ho</a:t>
            </a:r>
            <a:r>
              <a:rPr lang="cs-CZ" dirty="0"/>
              <a:t> pole </a:t>
            </a:r>
          </a:p>
          <a:p>
            <a:r>
              <a:rPr lang="el-GR" dirty="0"/>
              <a:t>ω </a:t>
            </a:r>
            <a:r>
              <a:rPr lang="cs-CZ" dirty="0"/>
              <a:t>t = </a:t>
            </a:r>
            <a:r>
              <a:rPr lang="el-GR" dirty="0"/>
              <a:t>π/2 </a:t>
            </a:r>
            <a:r>
              <a:rPr lang="cs-CZ" dirty="0"/>
              <a:t>sin </a:t>
            </a:r>
            <a:r>
              <a:rPr lang="el-GR" dirty="0"/>
              <a:t>ω</a:t>
            </a:r>
            <a:r>
              <a:rPr lang="cs-CZ" dirty="0"/>
              <a:t>t = 1 a </a:t>
            </a:r>
            <a:r>
              <a:rPr lang="cs-CZ" b="1" dirty="0"/>
              <a:t>vodič</a:t>
            </a:r>
            <a:r>
              <a:rPr lang="cs-CZ" dirty="0"/>
              <a:t> </a:t>
            </a:r>
            <a:r>
              <a:rPr lang="cs-CZ" b="1" dirty="0"/>
              <a:t>při svém pohybu protíná co nejvíc siločar</a:t>
            </a:r>
            <a:r>
              <a:rPr lang="cs-CZ" dirty="0"/>
              <a:t>. </a:t>
            </a:r>
          </a:p>
          <a:p>
            <a:r>
              <a:rPr lang="cs-CZ" dirty="0"/>
              <a:t>Indukované napětí se rovná nule, je-li rovina závitu kolmá na směr magnetického pole.</a:t>
            </a:r>
          </a:p>
        </p:txBody>
      </p:sp>
      <p:pic>
        <p:nvPicPr>
          <p:cNvPr id="8194" name="Picture 2" descr="Fyzika - Elektřina VI. - Cesta k inkluzi">
            <a:extLst>
              <a:ext uri="{FF2B5EF4-FFF2-40B4-BE49-F238E27FC236}">
                <a16:creationId xmlns:a16="http://schemas.microsoft.com/office/drawing/2014/main" id="{B19B0831-FC7D-AE48-A57A-59038081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508"/>
            <a:ext cx="4749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6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BBF8C-2080-AC43-90FA-4B88B21C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/>
              <a:t>Napětí maximální, </a:t>
            </a:r>
            <a:r>
              <a:rPr lang="cs-CZ" dirty="0"/>
              <a:t>efektivní</a:t>
            </a:r>
            <a:r>
              <a:rPr lang="cs-CZ" b="0" dirty="0"/>
              <a:t> a střední</a:t>
            </a:r>
            <a:br>
              <a:rPr lang="cs-CZ" b="0" dirty="0"/>
            </a:b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0DB288-6396-AE48-9FA3-F18A8FC54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2555018"/>
            <a:ext cx="3669693" cy="22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B0EF7D2-4A4E-E243-8700-63B1F81E2E20}"/>
              </a:ext>
            </a:extLst>
          </p:cNvPr>
          <p:cNvSpPr txBox="1"/>
          <p:nvPr/>
        </p:nvSpPr>
        <p:spPr>
          <a:xfrm>
            <a:off x="1465729" y="5217459"/>
            <a:ext cx="318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 obrázku:</a:t>
            </a:r>
          </a:p>
          <a:p>
            <a:r>
              <a:rPr lang="cs-CZ" sz="1200" dirty="0"/>
              <a:t>https://</a:t>
            </a:r>
            <a:r>
              <a:rPr lang="cs-CZ" sz="1200" dirty="0" err="1"/>
              <a:t>cs.wikibooks.org</a:t>
            </a:r>
            <a:r>
              <a:rPr lang="cs-CZ" sz="1200" dirty="0"/>
              <a:t>/wiki/</a:t>
            </a:r>
            <a:r>
              <a:rPr lang="cs-CZ" sz="1200" dirty="0" err="1"/>
              <a:t>Praktická_elektronika</a:t>
            </a:r>
            <a:r>
              <a:rPr lang="cs-CZ" sz="1200" dirty="0"/>
              <a:t>/Stř%C3%ADdavý_proud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0951F03-813D-9741-A3B6-53EDE77DB992}"/>
              </a:ext>
            </a:extLst>
          </p:cNvPr>
          <p:cNvSpPr txBox="1"/>
          <p:nvPr/>
        </p:nvSpPr>
        <p:spPr>
          <a:xfrm>
            <a:off x="5787851" y="2421653"/>
            <a:ext cx="528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U</a:t>
            </a:r>
            <a:r>
              <a:rPr lang="cs-CZ" b="1" baseline="-25000" dirty="0" err="1"/>
              <a:t>max</a:t>
            </a:r>
            <a:r>
              <a:rPr lang="cs-CZ" dirty="0"/>
              <a:t> neboli maximální napětí se v obvodu vyskytuje jen ve dvou momentech, v jednofázových obvodech je </a:t>
            </a:r>
            <a:r>
              <a:rPr lang="cs-CZ" dirty="0" err="1"/>
              <a:t>U</a:t>
            </a:r>
            <a:r>
              <a:rPr lang="cs-CZ" baseline="-25000" dirty="0" err="1"/>
              <a:t>max</a:t>
            </a:r>
            <a:r>
              <a:rPr lang="cs-CZ" dirty="0"/>
              <a:t> asi 325 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E266C43-B75F-0240-B155-1ACBE45D9215}"/>
                  </a:ext>
                </a:extLst>
              </p:cNvPr>
              <p:cNvSpPr txBox="1"/>
              <p:nvPr/>
            </p:nvSpPr>
            <p:spPr>
              <a:xfrm>
                <a:off x="5787851" y="3429000"/>
                <a:ext cx="5797898" cy="176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O</a:t>
                </a:r>
                <a:r>
                  <a:rPr lang="cs-CZ" b="1" dirty="0"/>
                  <a:t> efektivním napětí </a:t>
                </a:r>
                <a:r>
                  <a:rPr lang="cs-CZ" b="1" dirty="0" err="1"/>
                  <a:t>U</a:t>
                </a:r>
                <a:r>
                  <a:rPr lang="cs-CZ" b="1" baseline="-25000" dirty="0" err="1"/>
                  <a:t>ef</a:t>
                </a:r>
                <a:r>
                  <a:rPr lang="cs-CZ" dirty="0"/>
                  <a:t> hovoříme běžně jako o skutečném napětí, proto ho budeme dál značit </a:t>
                </a:r>
                <a:r>
                  <a:rPr lang="cs-CZ" b="1" dirty="0"/>
                  <a:t>U</a:t>
                </a:r>
                <a:r>
                  <a:rPr lang="cs-CZ" dirty="0"/>
                  <a:t>. V jednofázových obvodech je </a:t>
                </a:r>
                <a:r>
                  <a:rPr lang="cs-CZ" dirty="0" err="1"/>
                  <a:t>U</a:t>
                </a:r>
                <a:r>
                  <a:rPr lang="cs-CZ" baseline="-25000" dirty="0" err="1"/>
                  <a:t>ef</a:t>
                </a:r>
                <a:r>
                  <a:rPr lang="cs-CZ" dirty="0"/>
                  <a:t> 230 V. Pro harmonický průběh platí, že: </a:t>
                </a:r>
                <a:r>
                  <a:rPr lang="cs-CZ" dirty="0" err="1"/>
                  <a:t>U</a:t>
                </a:r>
                <a:r>
                  <a:rPr lang="cs-CZ" baseline="-25000" dirty="0" err="1"/>
                  <a:t>ef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dirty="0"/>
                  <a:t>  U</a:t>
                </a:r>
                <a:r>
                  <a:rPr lang="cs-CZ" baseline="-25000" dirty="0"/>
                  <a:t>max</a:t>
                </a:r>
                <a:r>
                  <a:rPr lang="cs-CZ" dirty="0"/>
                  <a:t> = 0,707 </a:t>
                </a:r>
                <a:r>
                  <a:rPr lang="cs-CZ" dirty="0" err="1"/>
                  <a:t>U</a:t>
                </a:r>
                <a:r>
                  <a:rPr lang="cs-CZ" baseline="-25000" dirty="0" err="1"/>
                  <a:t>max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6E266C43-B75F-0240-B155-1ACBE45D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851" y="3429000"/>
                <a:ext cx="5797898" cy="1764009"/>
              </a:xfrm>
              <a:prstGeom prst="rect">
                <a:avLst/>
              </a:prstGeom>
              <a:blipFill>
                <a:blip r:embed="rId4"/>
                <a:stretch>
                  <a:fillRect l="-873" t="-2158" r="-10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6EB65542-CD1D-DA4E-83DF-9AAE1C49AC55}"/>
              </a:ext>
            </a:extLst>
          </p:cNvPr>
          <p:cNvSpPr txBox="1"/>
          <p:nvPr/>
        </p:nvSpPr>
        <p:spPr>
          <a:xfrm>
            <a:off x="6096000" y="5045767"/>
            <a:ext cx="509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STŘEDNÍ HODNOTA </a:t>
            </a:r>
            <a:r>
              <a:rPr lang="cs-CZ" dirty="0"/>
              <a:t>střídavého proudu se rovná hodnotě stejnosměrného proudu, který za stejný čas přenese stejný náboj </a:t>
            </a:r>
          </a:p>
          <a:p>
            <a:r>
              <a:rPr lang="cs-CZ" b="1" dirty="0" err="1"/>
              <a:t>U</a:t>
            </a:r>
            <a:r>
              <a:rPr lang="cs-CZ" b="1" baseline="-25000" dirty="0" err="1"/>
              <a:t>str</a:t>
            </a:r>
            <a:r>
              <a:rPr lang="cs-CZ" dirty="0"/>
              <a:t> </a:t>
            </a:r>
            <a:r>
              <a:rPr lang="cs-CZ" b="1" dirty="0"/>
              <a:t>= </a:t>
            </a:r>
            <a:r>
              <a:rPr lang="cs-CZ" b="1" dirty="0" err="1"/>
              <a:t>U</a:t>
            </a:r>
            <a:r>
              <a:rPr lang="cs-CZ" b="1" baseline="-25000" dirty="0" err="1"/>
              <a:t>max</a:t>
            </a:r>
            <a:r>
              <a:rPr lang="cs-CZ" b="1" dirty="0"/>
              <a:t>. 2/</a:t>
            </a:r>
            <a:r>
              <a:rPr lang="el-GR" b="1" dirty="0"/>
              <a:t>π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18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DF6A9B-835D-2242-B5EE-70A782F5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dirty="0"/>
              <a:t>Proud, efektivní a střední hodnota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9C391A-32BD-C74F-8685-0AF4B0C5A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3" r="8282" b="-3"/>
          <a:stretch/>
        </p:blipFill>
        <p:spPr>
          <a:xfrm>
            <a:off x="908304" y="2781794"/>
            <a:ext cx="4462764" cy="27432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BAD5DD-CF83-5F45-BD47-C06093445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495" y="2276856"/>
            <a:ext cx="5313202" cy="38953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b="1" dirty="0"/>
              <a:t>EFEKTIVNÍ HODNOTA - </a:t>
            </a:r>
            <a:r>
              <a:rPr lang="cs-CZ" sz="1800" b="1" dirty="0" err="1"/>
              <a:t>I</a:t>
            </a:r>
            <a:r>
              <a:rPr lang="cs-CZ" sz="1800" b="1" baseline="-25000" dirty="0" err="1"/>
              <a:t>m</a:t>
            </a:r>
            <a:r>
              <a:rPr lang="cs-CZ" sz="1800" b="1" dirty="0"/>
              <a:t> = </a:t>
            </a:r>
            <a:r>
              <a:rPr lang="cs-CZ" sz="1800" dirty="0"/>
              <a:t>√</a:t>
            </a:r>
            <a:r>
              <a:rPr lang="cs-CZ" sz="1800" b="1" dirty="0"/>
              <a:t>2 </a:t>
            </a:r>
            <a:r>
              <a:rPr lang="cs-CZ" sz="1800" b="1" dirty="0" err="1"/>
              <a:t>I</a:t>
            </a:r>
            <a:r>
              <a:rPr lang="cs-CZ" sz="1800" b="1" baseline="-25000" dirty="0" err="1"/>
              <a:t>ef</a:t>
            </a:r>
            <a:r>
              <a:rPr lang="cs-CZ" sz="1800" b="1" baseline="-25000" dirty="0"/>
              <a:t> </a:t>
            </a:r>
            <a:r>
              <a:rPr lang="cs-CZ" sz="1800" b="1" dirty="0"/>
              <a:t>=</a:t>
            </a:r>
            <a:r>
              <a:rPr lang="cs-CZ" sz="1800" b="1" baseline="-25000" dirty="0"/>
              <a:t> </a:t>
            </a:r>
            <a:r>
              <a:rPr lang="cs-CZ" sz="1800" b="1" dirty="0"/>
              <a:t>1,44 </a:t>
            </a:r>
            <a:r>
              <a:rPr lang="cs-CZ" sz="1800" b="1" dirty="0" err="1"/>
              <a:t>I</a:t>
            </a:r>
            <a:r>
              <a:rPr lang="cs-CZ" sz="1800" b="1" baseline="-25000" dirty="0" err="1"/>
              <a:t>ef</a:t>
            </a:r>
            <a:br>
              <a:rPr lang="cs-CZ" sz="1800" b="1" dirty="0"/>
            </a:br>
            <a:endParaRPr lang="cs-CZ" sz="1800" dirty="0"/>
          </a:p>
          <a:p>
            <a:pPr marL="0" indent="0">
              <a:lnSpc>
                <a:spcPct val="100000"/>
              </a:lnSpc>
              <a:buNone/>
            </a:pPr>
            <a:endParaRPr lang="cs-CZ" sz="1800" b="1" dirty="0"/>
          </a:p>
          <a:p>
            <a:pPr>
              <a:lnSpc>
                <a:spcPct val="100000"/>
              </a:lnSpc>
            </a:pPr>
            <a:endParaRPr lang="cs-CZ" sz="1800" b="1" dirty="0"/>
          </a:p>
          <a:p>
            <a:pPr>
              <a:lnSpc>
                <a:spcPct val="100000"/>
              </a:lnSpc>
            </a:pPr>
            <a:endParaRPr lang="cs-CZ" sz="1800" b="1" dirty="0"/>
          </a:p>
          <a:p>
            <a:pPr>
              <a:lnSpc>
                <a:spcPct val="100000"/>
              </a:lnSpc>
            </a:pPr>
            <a:r>
              <a:rPr lang="cs-CZ" sz="1800" b="1" dirty="0"/>
              <a:t>STŘEDNÍ HODNOTA střídavého proudu se rovná hodnotě stejnosměrného proudu, který za stejný čas přenese stejný náboj.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4044567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13B35"/>
      </a:dk2>
      <a:lt2>
        <a:srgbClr val="E8E7E2"/>
      </a:lt2>
      <a:accent1>
        <a:srgbClr val="7389EA"/>
      </a:accent1>
      <a:accent2>
        <a:srgbClr val="54ACE5"/>
      </a:accent2>
      <a:accent3>
        <a:srgbClr val="45B2B0"/>
      </a:accent3>
      <a:accent4>
        <a:srgbClr val="40B884"/>
      </a:accent4>
      <a:accent5>
        <a:srgbClr val="3AB94C"/>
      </a:accent5>
      <a:accent6>
        <a:srgbClr val="61B542"/>
      </a:accent6>
      <a:hlink>
        <a:srgbClr val="8D835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1605</Words>
  <Application>Microsoft Macintosh PowerPoint</Application>
  <PresentationFormat>Širokoúhlá obrazovka</PresentationFormat>
  <Paragraphs>115</Paragraphs>
  <Slides>27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Avenir Next LT Pro</vt:lpstr>
      <vt:lpstr>Calibri</vt:lpstr>
      <vt:lpstr>Cambria Math</vt:lpstr>
      <vt:lpstr>Symbol</vt:lpstr>
      <vt:lpstr>AccentBoxVTI</vt:lpstr>
      <vt:lpstr>Střídavé veličiny</vt:lpstr>
      <vt:lpstr>Střídavý proud</vt:lpstr>
      <vt:lpstr>Střídavé veličiny u(t), i(t)</vt:lpstr>
      <vt:lpstr>Frekvence</vt:lpstr>
      <vt:lpstr>Frekvence</vt:lpstr>
      <vt:lpstr>Simulátor vzniku střídavého napětí</vt:lpstr>
      <vt:lpstr>Indukované napětí</vt:lpstr>
      <vt:lpstr>Napětí maximální, efektivní a střední </vt:lpstr>
      <vt:lpstr>Proud, efektivní a střední hodnota</vt:lpstr>
      <vt:lpstr>Napětí a proud maximální, efektivní a střední</vt:lpstr>
      <vt:lpstr>Rezistor, kondenzátor a cívka v AC obvodech</vt:lpstr>
      <vt:lpstr>Rezistor v obvodu střídavého proudu</vt:lpstr>
      <vt:lpstr>Rezistor v obvodu střídavého proudu</vt:lpstr>
      <vt:lpstr>CÍVKA v obvodu střídavého proudu. </vt:lpstr>
      <vt:lpstr>CÍVKA v obvodu střídavého proudu</vt:lpstr>
      <vt:lpstr>KONDENZÁTOR v obvodu střídavého proudu</vt:lpstr>
      <vt:lpstr>KONDENZÁTOR v obvodu střídavého proudu</vt:lpstr>
      <vt:lpstr>Výkon v elektrickém obvodu - rezistor</vt:lpstr>
      <vt:lpstr>Výkon v střídavém obvodu - cívka</vt:lpstr>
      <vt:lpstr>Výkon v střídavém obvodu - cívka</vt:lpstr>
      <vt:lpstr>Příklad</vt:lpstr>
      <vt:lpstr>Výkon v střídavém obvodu - kondenzátor</vt:lpstr>
      <vt:lpstr>Výkon v střídavém obvodu - kondenzátor</vt:lpstr>
      <vt:lpstr>Příklad</vt:lpstr>
      <vt:lpstr>OBECNÝ RLC OBVOD</vt:lpstr>
      <vt:lpstr>OBECNÝ RLC OBVOD </vt:lpstr>
      <vt:lpstr>Pro dnešní seminář - vše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Střídavé veličiny</dc:title>
  <dc:creator>Ing. Jiri Peceny</dc:creator>
  <cp:lastModifiedBy>Ing. Jiri Peceny</cp:lastModifiedBy>
  <cp:revision>6</cp:revision>
  <dcterms:created xsi:type="dcterms:W3CDTF">2021-01-14T10:46:41Z</dcterms:created>
  <dcterms:modified xsi:type="dcterms:W3CDTF">2021-01-19T12:24:51Z</dcterms:modified>
</cp:coreProperties>
</file>