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4" r:id="rId17"/>
    <p:sldId id="270" r:id="rId18"/>
    <p:sldId id="271" r:id="rId19"/>
    <p:sldId id="272" r:id="rId20"/>
    <p:sldId id="275" r:id="rId21"/>
    <p:sldId id="276" r:id="rId22"/>
    <p:sldId id="277" r:id="rId23"/>
    <p:sldId id="278" r:id="rId24"/>
    <p:sldId id="279" r:id="rId25"/>
    <p:sldId id="280" r:id="rId26"/>
    <p:sldId id="281" r:id="rId27"/>
    <p:sldId id="282" r:id="rId28"/>
    <p:sldId id="283" r:id="rId29"/>
    <p:sldId id="288" r:id="rId30"/>
    <p:sldId id="284" r:id="rId31"/>
    <p:sldId id="285" r:id="rId32"/>
    <p:sldId id="286" r:id="rId33"/>
    <p:sldId id="323" r:id="rId34"/>
    <p:sldId id="287" r:id="rId35"/>
    <p:sldId id="289" r:id="rId36"/>
    <p:sldId id="290" r:id="rId37"/>
    <p:sldId id="291" r:id="rId38"/>
    <p:sldId id="292" r:id="rId39"/>
    <p:sldId id="293" r:id="rId40"/>
    <p:sldId id="325" r:id="rId41"/>
    <p:sldId id="324" r:id="rId42"/>
    <p:sldId id="294" r:id="rId43"/>
    <p:sldId id="295" r:id="rId44"/>
    <p:sldId id="322" r:id="rId45"/>
    <p:sldId id="296" r:id="rId46"/>
    <p:sldId id="297" r:id="rId47"/>
    <p:sldId id="298" r:id="rId48"/>
    <p:sldId id="299" r:id="rId49"/>
    <p:sldId id="300" r:id="rId50"/>
    <p:sldId id="301" r:id="rId51"/>
    <p:sldId id="302" r:id="rId52"/>
    <p:sldId id="303" r:id="rId53"/>
    <p:sldId id="305" r:id="rId54"/>
    <p:sldId id="304"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6" r:id="rId72"/>
    <p:sldId id="327" r:id="rId73"/>
    <p:sldId id="328" r:id="rId74"/>
    <p:sldId id="332" r:id="rId75"/>
    <p:sldId id="329" r:id="rId76"/>
    <p:sldId id="330" r:id="rId77"/>
    <p:sldId id="331" r:id="rId78"/>
    <p:sldId id="333" r:id="rId79"/>
    <p:sldId id="349" r:id="rId80"/>
    <p:sldId id="350" r:id="rId81"/>
    <p:sldId id="334" r:id="rId82"/>
    <p:sldId id="335" r:id="rId83"/>
    <p:sldId id="337" r:id="rId84"/>
    <p:sldId id="336" r:id="rId85"/>
    <p:sldId id="342" r:id="rId86"/>
    <p:sldId id="343" r:id="rId87"/>
    <p:sldId id="344" r:id="rId88"/>
    <p:sldId id="345" r:id="rId89"/>
    <p:sldId id="346" r:id="rId90"/>
    <p:sldId id="338" r:id="rId91"/>
    <p:sldId id="339" r:id="rId92"/>
    <p:sldId id="340" r:id="rId93"/>
    <p:sldId id="341" r:id="rId94"/>
    <p:sldId id="347" r:id="rId95"/>
    <p:sldId id="348" r:id="rId96"/>
    <p:sldId id="352" r:id="rId97"/>
    <p:sldId id="351" r:id="rId9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snapToObjects="1">
      <p:cViewPr varScale="1">
        <p:scale>
          <a:sx n="109" d="100"/>
          <a:sy n="109" d="100"/>
        </p:scale>
        <p:origin x="216"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2DA38-FA85-174B-900C-9E6FE97F058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FA35171-CC0F-CE47-BA12-98CCE8263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40DCD17-5A23-4F4D-992C-06E8D97104AA}"/>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0840DD6B-C8BA-9849-A905-2AAA09B683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7E7427-D075-9E4B-8588-1B857A5E661C}"/>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89288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C6D6DA-F38D-E845-AB29-F27FE9CBE84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E0A3FB1-38C8-6944-8ACB-2EB02055850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49506B0-0947-FF4E-A772-7C6E2DB61BC6}"/>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519B1597-7FDE-8C45-8250-1B2E367C8EF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707EAF3-7225-C543-8655-1094851D0184}"/>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3830073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F8F465D-4256-1B42-8D87-0C4B3C52C29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051EA4C-53A6-E046-8323-13C0934B0CF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6FD3691-D361-5A4E-B10B-F24DF917271C}"/>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B65169FF-4B91-CD43-B80E-88E3BAD88E0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527F084-B656-CD44-BF04-688ADF2C504F}"/>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3524407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7F2E75-D185-2C4F-A575-69B5284529F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4FB62D4-E728-0A4B-931F-3A9FACA328A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2568906-8073-FA4A-A6B1-5D74D403CB25}"/>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B435CCA8-1DBE-714A-95A4-BC0AD61C17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0CA72B3-DFFE-7F4F-9470-B3B6B461FB81}"/>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185692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67E7F-E6B0-6E47-9690-88B2A5899C1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07E7AEA-3D00-E148-86DD-EF8B3F2A4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7AC16D9-26CB-8542-B6A1-BCB847B56F13}"/>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B3351B9E-F000-BA47-AECA-574A0B0CFB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574A512-7DA7-3A44-9493-711A4E6C5A7A}"/>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382600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F0FCA0-A8B5-6F4A-B5B7-28EECEE8597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BE99FC0-A280-6D4E-869F-9EAFC321F5D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E50CA4E-E7F5-3848-81DB-823041809C3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614AAB3-9BA9-384D-8A92-5528981A3C48}"/>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6" name="Zástupný symbol pro zápatí 5">
            <a:extLst>
              <a:ext uri="{FF2B5EF4-FFF2-40B4-BE49-F238E27FC236}">
                <a16:creationId xmlns:a16="http://schemas.microsoft.com/office/drawing/2014/main" id="{B3FA9A00-9E82-B14F-A114-685F268D3D5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D2DB6C9-5B6F-7D48-B63B-F2DA71FAEE8D}"/>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2467257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EF23B3-76C1-1D4F-99D6-E783EF5A9CD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0F5D33F-CD8B-0345-B83B-E68DE2E75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837DFCB-D7B7-8D49-9700-45B150113D0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EAF569A-28C9-0B48-87D4-189D04F9BE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48ADD87-3534-B741-9D7A-47870F0F495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563413F-67D8-A241-B826-4A57A5003C22}"/>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8" name="Zástupný symbol pro zápatí 7">
            <a:extLst>
              <a:ext uri="{FF2B5EF4-FFF2-40B4-BE49-F238E27FC236}">
                <a16:creationId xmlns:a16="http://schemas.microsoft.com/office/drawing/2014/main" id="{EF5D24A1-9395-3049-8DC1-1C651844DD5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7F4B297-76AB-4848-AEF9-05B3E8A508D6}"/>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314664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0797EF-4B07-BA4D-BB5E-250241A9DC1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8833B00-732D-1441-9761-8F4DF76AA43A}"/>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4" name="Zástupný symbol pro zápatí 3">
            <a:extLst>
              <a:ext uri="{FF2B5EF4-FFF2-40B4-BE49-F238E27FC236}">
                <a16:creationId xmlns:a16="http://schemas.microsoft.com/office/drawing/2014/main" id="{B32525EE-54F7-4748-8A8F-48482323576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C62EE88-FDB7-7344-9CE9-3F796695434B}"/>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4137423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A007B70-961C-FB45-A708-03EF7DB10004}"/>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3" name="Zástupný symbol pro zápatí 2">
            <a:extLst>
              <a:ext uri="{FF2B5EF4-FFF2-40B4-BE49-F238E27FC236}">
                <a16:creationId xmlns:a16="http://schemas.microsoft.com/office/drawing/2014/main" id="{608662A5-0C13-D445-83D1-839301C9135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6211DD-558F-794A-9738-8102DC142092}"/>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220350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EF5051-D9CE-3A46-9262-BEB9C471075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053F81C-DAED-274E-A4D3-E3C8069FB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1D9D065-8286-F54E-AC29-AC8FBBBB4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EBBB729-6F05-0C49-B076-8CDF2B4652C4}"/>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6" name="Zástupný symbol pro zápatí 5">
            <a:extLst>
              <a:ext uri="{FF2B5EF4-FFF2-40B4-BE49-F238E27FC236}">
                <a16:creationId xmlns:a16="http://schemas.microsoft.com/office/drawing/2014/main" id="{F6E146CF-BEC3-0640-8591-9CD3BE37B87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09D7DB0-DDAB-2F44-B37F-52D4D1CD7817}"/>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347813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0E660E-D163-FD44-A615-DF3F72FC6ED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E6E5E2B-DED4-894A-AC2C-C0BD42A9B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19ADDBC-5572-4346-A67F-3FAEE24A9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5F66EF7-F827-804A-974A-C383C08A272C}"/>
              </a:ext>
            </a:extLst>
          </p:cNvPr>
          <p:cNvSpPr>
            <a:spLocks noGrp="1"/>
          </p:cNvSpPr>
          <p:nvPr>
            <p:ph type="dt" sz="half" idx="10"/>
          </p:nvPr>
        </p:nvSpPr>
        <p:spPr/>
        <p:txBody>
          <a:bodyPr/>
          <a:lstStyle/>
          <a:p>
            <a:fld id="{5B352544-6433-AD46-96AE-3DBDE8280473}" type="datetimeFigureOut">
              <a:rPr lang="cs-CZ" smtClean="0"/>
              <a:t>22.04.2021</a:t>
            </a:fld>
            <a:endParaRPr lang="cs-CZ"/>
          </a:p>
        </p:txBody>
      </p:sp>
      <p:sp>
        <p:nvSpPr>
          <p:cNvPr id="6" name="Zástupný symbol pro zápatí 5">
            <a:extLst>
              <a:ext uri="{FF2B5EF4-FFF2-40B4-BE49-F238E27FC236}">
                <a16:creationId xmlns:a16="http://schemas.microsoft.com/office/drawing/2014/main" id="{7B74B843-8345-B94B-8DE3-05BFE41358E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0C516D6-21BB-034F-BE11-038E7DD00EFB}"/>
              </a:ext>
            </a:extLst>
          </p:cNvPr>
          <p:cNvSpPr>
            <a:spLocks noGrp="1"/>
          </p:cNvSpPr>
          <p:nvPr>
            <p:ph type="sldNum" sz="quarter" idx="12"/>
          </p:nvPr>
        </p:nvSpPr>
        <p:spPr/>
        <p:txBody>
          <a:bodyPr/>
          <a:lstStyle/>
          <a:p>
            <a:fld id="{4061D520-2BA4-E24B-AEAA-47DDDAC2074B}" type="slidenum">
              <a:rPr lang="cs-CZ" smtClean="0"/>
              <a:t>‹#›</a:t>
            </a:fld>
            <a:endParaRPr lang="cs-CZ"/>
          </a:p>
        </p:txBody>
      </p:sp>
    </p:spTree>
    <p:extLst>
      <p:ext uri="{BB962C8B-B14F-4D97-AF65-F5344CB8AC3E}">
        <p14:creationId xmlns:p14="http://schemas.microsoft.com/office/powerpoint/2010/main" val="164448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C64CE4E-1046-6D49-995B-1D5446055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A3A1390-F17B-B045-9C82-7F0106C7B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9687E77-7628-C442-B952-6D32D8730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2544-6433-AD46-96AE-3DBDE8280473}" type="datetimeFigureOut">
              <a:rPr lang="cs-CZ" smtClean="0"/>
              <a:t>22.04.2021</a:t>
            </a:fld>
            <a:endParaRPr lang="cs-CZ"/>
          </a:p>
        </p:txBody>
      </p:sp>
      <p:sp>
        <p:nvSpPr>
          <p:cNvPr id="5" name="Zástupný symbol pro zápatí 4">
            <a:extLst>
              <a:ext uri="{FF2B5EF4-FFF2-40B4-BE49-F238E27FC236}">
                <a16:creationId xmlns:a16="http://schemas.microsoft.com/office/drawing/2014/main" id="{1D6B1FE8-FC70-ED40-9246-96048014F9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BC222C0-570C-434C-9E70-464D83808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1D520-2BA4-E24B-AEAA-47DDDAC2074B}" type="slidenum">
              <a:rPr lang="cs-CZ" smtClean="0"/>
              <a:t>‹#›</a:t>
            </a:fld>
            <a:endParaRPr lang="cs-CZ"/>
          </a:p>
        </p:txBody>
      </p:sp>
    </p:spTree>
    <p:extLst>
      <p:ext uri="{BB962C8B-B14F-4D97-AF65-F5344CB8AC3E}">
        <p14:creationId xmlns:p14="http://schemas.microsoft.com/office/powerpoint/2010/main" val="184238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old.spsemoh.cz/vyuka/zel/pn.htm#prechPN" TargetMode="External"/><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 Id="rId5" Type="http://schemas.openxmlformats.org/officeDocument/2006/relationships/image" Target="../media/image102.tiff"/><Relationship Id="rId4" Type="http://schemas.openxmlformats.org/officeDocument/2006/relationships/image" Target="../media/image101.tiff"/></Relationships>
</file>

<file path=ppt/slides/_rels/slide76.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2.xml"/><Relationship Id="rId5" Type="http://schemas.openxmlformats.org/officeDocument/2006/relationships/image" Target="../media/image106.tiff"/><Relationship Id="rId4" Type="http://schemas.openxmlformats.org/officeDocument/2006/relationships/image" Target="../media/image105.tiff"/></Relationships>
</file>

<file path=ppt/slides/_rels/slide77.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2.xml"/><Relationship Id="rId4" Type="http://schemas.openxmlformats.org/officeDocument/2006/relationships/image" Target="../media/image109.tiff"/></Relationships>
</file>

<file path=ppt/slides/_rels/slide7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2.xml"/><Relationship Id="rId5" Type="http://schemas.openxmlformats.org/officeDocument/2006/relationships/image" Target="../media/image115.tiff"/><Relationship Id="rId4" Type="http://schemas.openxmlformats.org/officeDocument/2006/relationships/image" Target="../media/image114.tiff"/></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83.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image" Target="../media/image120.tiff"/><Relationship Id="rId1" Type="http://schemas.openxmlformats.org/officeDocument/2006/relationships/slideLayout" Target="../slideLayouts/slideLayout2.xml"/><Relationship Id="rId4" Type="http://schemas.openxmlformats.org/officeDocument/2006/relationships/image" Target="../media/image122.tiff"/></Relationships>
</file>

<file path=ppt/slides/_rels/slide84.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image" Target="../media/image127.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old.spsemoh.cz/vyuk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184DD-BE38-904E-A1B4-BB54FF9216BF}"/>
              </a:ext>
            </a:extLst>
          </p:cNvPr>
          <p:cNvSpPr>
            <a:spLocks noGrp="1"/>
          </p:cNvSpPr>
          <p:nvPr>
            <p:ph type="ctrTitle"/>
          </p:nvPr>
        </p:nvSpPr>
        <p:spPr/>
        <p:txBody>
          <a:bodyPr/>
          <a:lstStyle/>
          <a:p>
            <a:r>
              <a:rPr lang="cs-CZ" dirty="0"/>
              <a:t>Základy elektroniky</a:t>
            </a:r>
          </a:p>
        </p:txBody>
      </p:sp>
      <p:sp>
        <p:nvSpPr>
          <p:cNvPr id="3" name="Podnadpis 2">
            <a:extLst>
              <a:ext uri="{FF2B5EF4-FFF2-40B4-BE49-F238E27FC236}">
                <a16:creationId xmlns:a16="http://schemas.microsoft.com/office/drawing/2014/main" id="{BDB6F563-19C2-084A-AFB4-509AA0E6787B}"/>
              </a:ext>
            </a:extLst>
          </p:cNvPr>
          <p:cNvSpPr>
            <a:spLocks noGrp="1"/>
          </p:cNvSpPr>
          <p:nvPr>
            <p:ph type="subTitle" idx="1"/>
          </p:nvPr>
        </p:nvSpPr>
        <p:spPr/>
        <p:txBody>
          <a:bodyPr/>
          <a:lstStyle/>
          <a:p>
            <a:r>
              <a:rPr lang="cs-CZ" dirty="0"/>
              <a:t>Ing. Jiří Pečený</a:t>
            </a:r>
          </a:p>
        </p:txBody>
      </p:sp>
    </p:spTree>
    <p:extLst>
      <p:ext uri="{BB962C8B-B14F-4D97-AF65-F5344CB8AC3E}">
        <p14:creationId xmlns:p14="http://schemas.microsoft.com/office/powerpoint/2010/main" val="2939067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EC9DF-A9F7-C04A-913C-A932E989F4C1}"/>
              </a:ext>
            </a:extLst>
          </p:cNvPr>
          <p:cNvSpPr>
            <a:spLocks noGrp="1"/>
          </p:cNvSpPr>
          <p:nvPr>
            <p:ph type="title"/>
          </p:nvPr>
        </p:nvSpPr>
        <p:spPr/>
        <p:txBody>
          <a:bodyPr/>
          <a:lstStyle/>
          <a:p>
            <a:r>
              <a:rPr lang="cs-CZ" b="1" dirty="0"/>
              <a:t>DIODY</a:t>
            </a:r>
          </a:p>
        </p:txBody>
      </p:sp>
      <p:pic>
        <p:nvPicPr>
          <p:cNvPr id="4" name="Zástupný obsah 3">
            <a:extLst>
              <a:ext uri="{FF2B5EF4-FFF2-40B4-BE49-F238E27FC236}">
                <a16:creationId xmlns:a16="http://schemas.microsoft.com/office/drawing/2014/main" id="{1D372447-2A6A-184B-8133-50CEF1054EFA}"/>
              </a:ext>
            </a:extLst>
          </p:cNvPr>
          <p:cNvPicPr>
            <a:picLocks noGrp="1" noChangeAspect="1"/>
          </p:cNvPicPr>
          <p:nvPr>
            <p:ph idx="1"/>
          </p:nvPr>
        </p:nvPicPr>
        <p:blipFill>
          <a:blip r:embed="rId2"/>
          <a:stretch>
            <a:fillRect/>
          </a:stretch>
        </p:blipFill>
        <p:spPr>
          <a:xfrm>
            <a:off x="1375664" y="1854200"/>
            <a:ext cx="3149600" cy="1574800"/>
          </a:xfrm>
        </p:spPr>
      </p:pic>
      <p:sp>
        <p:nvSpPr>
          <p:cNvPr id="5" name="TextovéPole 4">
            <a:extLst>
              <a:ext uri="{FF2B5EF4-FFF2-40B4-BE49-F238E27FC236}">
                <a16:creationId xmlns:a16="http://schemas.microsoft.com/office/drawing/2014/main" id="{4B3B484F-A97F-BD47-9F85-EE5E471BE368}"/>
              </a:ext>
            </a:extLst>
          </p:cNvPr>
          <p:cNvSpPr txBox="1"/>
          <p:nvPr/>
        </p:nvSpPr>
        <p:spPr>
          <a:xfrm>
            <a:off x="400050" y="4718304"/>
            <a:ext cx="10953750" cy="830997"/>
          </a:xfrm>
          <a:prstGeom prst="rect">
            <a:avLst/>
          </a:prstGeom>
          <a:noFill/>
        </p:spPr>
        <p:txBody>
          <a:bodyPr wrap="square" rtlCol="0">
            <a:spAutoFit/>
          </a:bodyPr>
          <a:lstStyle/>
          <a:p>
            <a:r>
              <a:rPr lang="cs-CZ" sz="2400" dirty="0"/>
              <a:t>Diody jsou polovodičové součástky využívající vlastnosti </a:t>
            </a:r>
            <a:r>
              <a:rPr lang="cs-CZ" sz="2400" b="1" dirty="0">
                <a:hlinkClick r:id="rId3"/>
              </a:rPr>
              <a:t>přechodu PN</a:t>
            </a:r>
            <a:r>
              <a:rPr lang="cs-CZ" sz="2400" dirty="0"/>
              <a:t>, to znamená, že </a:t>
            </a:r>
            <a:r>
              <a:rPr lang="cs-CZ" sz="2400" b="1" dirty="0"/>
              <a:t>propouští proud pouze jedním směrem. </a:t>
            </a:r>
            <a:r>
              <a:rPr lang="cs-CZ" sz="2400" dirty="0"/>
              <a:t>Vývody diod se označují Anoda a Katoda</a:t>
            </a:r>
          </a:p>
        </p:txBody>
      </p:sp>
      <p:pic>
        <p:nvPicPr>
          <p:cNvPr id="6" name="Obrázek 5">
            <a:extLst>
              <a:ext uri="{FF2B5EF4-FFF2-40B4-BE49-F238E27FC236}">
                <a16:creationId xmlns:a16="http://schemas.microsoft.com/office/drawing/2014/main" id="{237C51FA-D758-B045-A72B-A7A9CB092945}"/>
              </a:ext>
            </a:extLst>
          </p:cNvPr>
          <p:cNvPicPr>
            <a:picLocks noChangeAspect="1"/>
          </p:cNvPicPr>
          <p:nvPr/>
        </p:nvPicPr>
        <p:blipFill>
          <a:blip r:embed="rId4"/>
          <a:stretch>
            <a:fillRect/>
          </a:stretch>
        </p:blipFill>
        <p:spPr>
          <a:xfrm>
            <a:off x="5016500" y="1627442"/>
            <a:ext cx="2159000" cy="2705100"/>
          </a:xfrm>
          <a:prstGeom prst="rect">
            <a:avLst/>
          </a:prstGeom>
        </p:spPr>
      </p:pic>
    </p:spTree>
    <p:extLst>
      <p:ext uri="{BB962C8B-B14F-4D97-AF65-F5344CB8AC3E}">
        <p14:creationId xmlns:p14="http://schemas.microsoft.com/office/powerpoint/2010/main" val="354887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0263F-08F0-654E-976D-39931E7114DE}"/>
              </a:ext>
            </a:extLst>
          </p:cNvPr>
          <p:cNvSpPr>
            <a:spLocks noGrp="1"/>
          </p:cNvSpPr>
          <p:nvPr>
            <p:ph type="title"/>
          </p:nvPr>
        </p:nvSpPr>
        <p:spPr/>
        <p:txBody>
          <a:bodyPr/>
          <a:lstStyle/>
          <a:p>
            <a:r>
              <a:rPr lang="cs-CZ" b="1" dirty="0"/>
              <a:t>Výkonová usměrňovací dioda</a:t>
            </a:r>
            <a:br>
              <a:rPr lang="cs-CZ" b="1" dirty="0"/>
            </a:br>
            <a:endParaRPr lang="cs-CZ" dirty="0"/>
          </a:p>
        </p:txBody>
      </p:sp>
      <p:pic>
        <p:nvPicPr>
          <p:cNvPr id="4" name="Zástupný obsah 3">
            <a:extLst>
              <a:ext uri="{FF2B5EF4-FFF2-40B4-BE49-F238E27FC236}">
                <a16:creationId xmlns:a16="http://schemas.microsoft.com/office/drawing/2014/main" id="{0718CBE4-6597-4642-B2F3-E5FA742583F8}"/>
              </a:ext>
            </a:extLst>
          </p:cNvPr>
          <p:cNvPicPr>
            <a:picLocks noGrp="1" noChangeAspect="1"/>
          </p:cNvPicPr>
          <p:nvPr>
            <p:ph idx="1"/>
          </p:nvPr>
        </p:nvPicPr>
        <p:blipFill>
          <a:blip r:embed="rId2"/>
          <a:stretch>
            <a:fillRect/>
          </a:stretch>
        </p:blipFill>
        <p:spPr>
          <a:xfrm>
            <a:off x="838200" y="1864424"/>
            <a:ext cx="3810000" cy="3175000"/>
          </a:xfrm>
        </p:spPr>
      </p:pic>
      <p:sp>
        <p:nvSpPr>
          <p:cNvPr id="5" name="TextovéPole 4">
            <a:extLst>
              <a:ext uri="{FF2B5EF4-FFF2-40B4-BE49-F238E27FC236}">
                <a16:creationId xmlns:a16="http://schemas.microsoft.com/office/drawing/2014/main" id="{84122ADE-2F1B-9342-A171-2C70F7759FB9}"/>
              </a:ext>
            </a:extLst>
          </p:cNvPr>
          <p:cNvSpPr txBox="1"/>
          <p:nvPr/>
        </p:nvSpPr>
        <p:spPr>
          <a:xfrm>
            <a:off x="533400" y="5039424"/>
            <a:ext cx="11125200" cy="1200329"/>
          </a:xfrm>
          <a:prstGeom prst="rect">
            <a:avLst/>
          </a:prstGeom>
          <a:noFill/>
        </p:spPr>
        <p:txBody>
          <a:bodyPr wrap="square" rtlCol="0">
            <a:spAutoFit/>
          </a:bodyPr>
          <a:lstStyle/>
          <a:p>
            <a:r>
              <a:rPr lang="cs-CZ" sz="2400" dirty="0"/>
              <a:t>Slouží k usměrňování v síťových zdrojích a je určena pro větší proudy nízkých frekvencí.</a:t>
            </a:r>
            <a:r>
              <a:rPr lang="cs-CZ" b="1" dirty="0"/>
              <a:t> </a:t>
            </a:r>
            <a:r>
              <a:rPr lang="cs-CZ" sz="2400" b="1" dirty="0"/>
              <a:t>Ideální usměrňovací dioda</a:t>
            </a:r>
            <a:r>
              <a:rPr lang="cs-CZ" sz="2400" dirty="0"/>
              <a:t> by v propustném směru měla vést proud bez úbytku napětí a v závěrném směru by neměla propouštět žádný proud.</a:t>
            </a:r>
          </a:p>
        </p:txBody>
      </p:sp>
      <p:pic>
        <p:nvPicPr>
          <p:cNvPr id="6" name="Obrázek 5">
            <a:extLst>
              <a:ext uri="{FF2B5EF4-FFF2-40B4-BE49-F238E27FC236}">
                <a16:creationId xmlns:a16="http://schemas.microsoft.com/office/drawing/2014/main" id="{9DD7BC37-3D78-1143-8B84-D2C59DBCB61A}"/>
              </a:ext>
            </a:extLst>
          </p:cNvPr>
          <p:cNvPicPr>
            <a:picLocks noChangeAspect="1"/>
          </p:cNvPicPr>
          <p:nvPr/>
        </p:nvPicPr>
        <p:blipFill>
          <a:blip r:embed="rId3"/>
          <a:stretch>
            <a:fillRect/>
          </a:stretch>
        </p:blipFill>
        <p:spPr>
          <a:xfrm>
            <a:off x="6096000" y="1576789"/>
            <a:ext cx="3987800" cy="3403600"/>
          </a:xfrm>
          <a:prstGeom prst="rect">
            <a:avLst/>
          </a:prstGeom>
        </p:spPr>
      </p:pic>
    </p:spTree>
    <p:extLst>
      <p:ext uri="{BB962C8B-B14F-4D97-AF65-F5344CB8AC3E}">
        <p14:creationId xmlns:p14="http://schemas.microsoft.com/office/powerpoint/2010/main" val="309991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5C6C8C-54FC-934A-ACF6-EF51273466DA}"/>
              </a:ext>
            </a:extLst>
          </p:cNvPr>
          <p:cNvSpPr>
            <a:spLocks noGrp="1"/>
          </p:cNvSpPr>
          <p:nvPr>
            <p:ph type="title"/>
          </p:nvPr>
        </p:nvSpPr>
        <p:spPr/>
        <p:txBody>
          <a:bodyPr/>
          <a:lstStyle/>
          <a:p>
            <a:r>
              <a:rPr lang="cs-CZ" b="1" dirty="0"/>
              <a:t>Usměrňovací dioda</a:t>
            </a:r>
          </a:p>
        </p:txBody>
      </p:sp>
      <p:sp>
        <p:nvSpPr>
          <p:cNvPr id="3" name="Zástupný obsah 2">
            <a:extLst>
              <a:ext uri="{FF2B5EF4-FFF2-40B4-BE49-F238E27FC236}">
                <a16:creationId xmlns:a16="http://schemas.microsoft.com/office/drawing/2014/main" id="{B1E8E50E-1811-E644-8283-DD462BF6BFE7}"/>
              </a:ext>
            </a:extLst>
          </p:cNvPr>
          <p:cNvSpPr>
            <a:spLocks noGrp="1"/>
          </p:cNvSpPr>
          <p:nvPr>
            <p:ph idx="1"/>
          </p:nvPr>
        </p:nvSpPr>
        <p:spPr>
          <a:xfrm>
            <a:off x="171450" y="1447800"/>
            <a:ext cx="11639550" cy="5045075"/>
          </a:xfrm>
        </p:spPr>
        <p:txBody>
          <a:bodyPr/>
          <a:lstStyle/>
          <a:p>
            <a:pPr marL="0" indent="0">
              <a:buNone/>
            </a:pPr>
            <a:r>
              <a:rPr lang="cs-CZ" b="1" dirty="0"/>
              <a:t>Usměrňovací dioda</a:t>
            </a:r>
            <a:r>
              <a:rPr lang="cs-CZ" dirty="0"/>
              <a:t> v propustném směru začne vést proud až od hodnoty </a:t>
            </a:r>
            <a:r>
              <a:rPr lang="cs-CZ" b="1" dirty="0"/>
              <a:t>difuzního napětí U</a:t>
            </a:r>
            <a:r>
              <a:rPr lang="cs-CZ" b="1" baseline="-25000" dirty="0"/>
              <a:t>D</a:t>
            </a:r>
            <a:r>
              <a:rPr lang="cs-CZ" dirty="0"/>
              <a:t> (Si cca 0,6-0,7V) a při pracovním proudu na ní vzniká </a:t>
            </a:r>
            <a:r>
              <a:rPr lang="cs-CZ" b="1" dirty="0"/>
              <a:t>úbytek napětí U</a:t>
            </a:r>
            <a:r>
              <a:rPr lang="cs-CZ" b="1" baseline="-25000" dirty="0"/>
              <a:t>F</a:t>
            </a:r>
            <a:r>
              <a:rPr lang="cs-CZ" dirty="0"/>
              <a:t>(cca 0,8-1,2V). Protože dioda má v propustném směru nenulový odpor, průchodem</a:t>
            </a:r>
          </a:p>
          <a:p>
            <a:pPr marL="0" indent="0">
              <a:buNone/>
            </a:pPr>
            <a:r>
              <a:rPr lang="cs-CZ" dirty="0"/>
              <a:t> proudu se zahřívá a proto </a:t>
            </a:r>
            <a:r>
              <a:rPr lang="cs-CZ" b="1" dirty="0"/>
              <a:t>nesmí dojít</a:t>
            </a:r>
            <a:r>
              <a:rPr lang="cs-CZ" dirty="0"/>
              <a:t> k</a:t>
            </a:r>
          </a:p>
          <a:p>
            <a:pPr marL="0" indent="0">
              <a:buNone/>
            </a:pPr>
            <a:r>
              <a:rPr lang="cs-CZ" dirty="0"/>
              <a:t> překročení </a:t>
            </a:r>
            <a:r>
              <a:rPr lang="cs-CZ" b="1" dirty="0"/>
              <a:t>maximálního proudu I</a:t>
            </a:r>
            <a:r>
              <a:rPr lang="cs-CZ" b="1" baseline="-25000" dirty="0"/>
              <a:t>F</a:t>
            </a:r>
            <a:r>
              <a:rPr lang="cs-CZ" dirty="0"/>
              <a:t>, jinak </a:t>
            </a:r>
          </a:p>
          <a:p>
            <a:pPr marL="0" indent="0">
              <a:buNone/>
            </a:pPr>
            <a:r>
              <a:rPr lang="cs-CZ" dirty="0"/>
              <a:t>by došlo k nenávratnému </a:t>
            </a:r>
            <a:r>
              <a:rPr lang="cs-CZ" b="1" dirty="0"/>
              <a:t>tepelnému </a:t>
            </a:r>
          </a:p>
          <a:p>
            <a:pPr marL="0" indent="0">
              <a:buNone/>
            </a:pPr>
            <a:r>
              <a:rPr lang="cs-CZ" b="1" dirty="0"/>
              <a:t>poškození diody</a:t>
            </a:r>
            <a:r>
              <a:rPr lang="cs-CZ" dirty="0"/>
              <a:t>. </a:t>
            </a:r>
            <a:r>
              <a:rPr lang="cs-CZ" b="1" dirty="0"/>
              <a:t>Výkonové diody</a:t>
            </a:r>
            <a:r>
              <a:rPr lang="cs-CZ" dirty="0"/>
              <a:t> s proudy většími </a:t>
            </a:r>
          </a:p>
          <a:p>
            <a:pPr marL="0" indent="0">
              <a:buNone/>
            </a:pPr>
            <a:r>
              <a:rPr lang="cs-CZ" dirty="0"/>
              <a:t>jak 10A se </a:t>
            </a:r>
            <a:r>
              <a:rPr lang="cs-CZ" b="1" dirty="0"/>
              <a:t>musí chladit</a:t>
            </a:r>
            <a:r>
              <a:rPr lang="cs-CZ" dirty="0"/>
              <a:t>.</a:t>
            </a:r>
          </a:p>
        </p:txBody>
      </p:sp>
      <p:pic>
        <p:nvPicPr>
          <p:cNvPr id="4" name="Obrázek 3">
            <a:extLst>
              <a:ext uri="{FF2B5EF4-FFF2-40B4-BE49-F238E27FC236}">
                <a16:creationId xmlns:a16="http://schemas.microsoft.com/office/drawing/2014/main" id="{6EDF2459-2514-884F-9F97-D5D7FF04E9A8}"/>
              </a:ext>
            </a:extLst>
          </p:cNvPr>
          <p:cNvPicPr>
            <a:picLocks noChangeAspect="1"/>
          </p:cNvPicPr>
          <p:nvPr/>
        </p:nvPicPr>
        <p:blipFill>
          <a:blip r:embed="rId2"/>
          <a:stretch>
            <a:fillRect/>
          </a:stretch>
        </p:blipFill>
        <p:spPr>
          <a:xfrm>
            <a:off x="6553200" y="2910740"/>
            <a:ext cx="5048834" cy="3223360"/>
          </a:xfrm>
          <a:prstGeom prst="rect">
            <a:avLst/>
          </a:prstGeom>
        </p:spPr>
      </p:pic>
    </p:spTree>
    <p:extLst>
      <p:ext uri="{BB962C8B-B14F-4D97-AF65-F5344CB8AC3E}">
        <p14:creationId xmlns:p14="http://schemas.microsoft.com/office/powerpoint/2010/main" val="80390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98801A-0A6F-0F40-ADB7-4544EF5B7F0C}"/>
              </a:ext>
            </a:extLst>
          </p:cNvPr>
          <p:cNvSpPr>
            <a:spLocks noGrp="1"/>
          </p:cNvSpPr>
          <p:nvPr>
            <p:ph type="title"/>
          </p:nvPr>
        </p:nvSpPr>
        <p:spPr/>
        <p:txBody>
          <a:bodyPr/>
          <a:lstStyle/>
          <a:p>
            <a:r>
              <a:rPr lang="cs-CZ" dirty="0"/>
              <a:t>Výběrové parametry</a:t>
            </a:r>
          </a:p>
        </p:txBody>
      </p:sp>
      <p:pic>
        <p:nvPicPr>
          <p:cNvPr id="4" name="Zástupný obsah 3">
            <a:extLst>
              <a:ext uri="{FF2B5EF4-FFF2-40B4-BE49-F238E27FC236}">
                <a16:creationId xmlns:a16="http://schemas.microsoft.com/office/drawing/2014/main" id="{9E300649-1A23-8B4A-91CB-EA55F630897A}"/>
              </a:ext>
            </a:extLst>
          </p:cNvPr>
          <p:cNvPicPr>
            <a:picLocks noGrp="1" noChangeAspect="1"/>
          </p:cNvPicPr>
          <p:nvPr>
            <p:ph idx="1"/>
          </p:nvPr>
        </p:nvPicPr>
        <p:blipFill>
          <a:blip r:embed="rId2"/>
          <a:stretch>
            <a:fillRect/>
          </a:stretch>
        </p:blipFill>
        <p:spPr>
          <a:xfrm>
            <a:off x="1456690" y="1690688"/>
            <a:ext cx="9278620" cy="4611777"/>
          </a:xfrm>
          <a:prstGeom prst="rect">
            <a:avLst/>
          </a:prstGeom>
        </p:spPr>
      </p:pic>
    </p:spTree>
    <p:extLst>
      <p:ext uri="{BB962C8B-B14F-4D97-AF65-F5344CB8AC3E}">
        <p14:creationId xmlns:p14="http://schemas.microsoft.com/office/powerpoint/2010/main" val="1829739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6E64D-7E83-E14C-B9AB-0306522C8D2D}"/>
              </a:ext>
            </a:extLst>
          </p:cNvPr>
          <p:cNvSpPr>
            <a:spLocks noGrp="1"/>
          </p:cNvSpPr>
          <p:nvPr>
            <p:ph type="title"/>
          </p:nvPr>
        </p:nvSpPr>
        <p:spPr/>
        <p:txBody>
          <a:bodyPr/>
          <a:lstStyle/>
          <a:p>
            <a:r>
              <a:rPr lang="cs-CZ" b="1" dirty="0"/>
              <a:t>Dioda jako usměrňovač střídavého napětí</a:t>
            </a:r>
            <a:br>
              <a:rPr lang="cs-CZ" b="1" dirty="0"/>
            </a:br>
            <a:endParaRPr lang="cs-CZ" dirty="0"/>
          </a:p>
        </p:txBody>
      </p:sp>
      <p:pic>
        <p:nvPicPr>
          <p:cNvPr id="4" name="Zástupný obsah 3">
            <a:extLst>
              <a:ext uri="{FF2B5EF4-FFF2-40B4-BE49-F238E27FC236}">
                <a16:creationId xmlns:a16="http://schemas.microsoft.com/office/drawing/2014/main" id="{E1772570-8A4E-CB4E-A982-0AA914694C15}"/>
              </a:ext>
            </a:extLst>
          </p:cNvPr>
          <p:cNvPicPr>
            <a:picLocks noGrp="1" noChangeAspect="1"/>
          </p:cNvPicPr>
          <p:nvPr>
            <p:ph idx="1"/>
          </p:nvPr>
        </p:nvPicPr>
        <p:blipFill>
          <a:blip r:embed="rId2"/>
          <a:stretch>
            <a:fillRect/>
          </a:stretch>
        </p:blipFill>
        <p:spPr>
          <a:xfrm>
            <a:off x="1643262" y="1243013"/>
            <a:ext cx="8905475" cy="4933950"/>
          </a:xfrm>
          <a:prstGeom prst="rect">
            <a:avLst/>
          </a:prstGeom>
        </p:spPr>
      </p:pic>
    </p:spTree>
    <p:extLst>
      <p:ext uri="{BB962C8B-B14F-4D97-AF65-F5344CB8AC3E}">
        <p14:creationId xmlns:p14="http://schemas.microsoft.com/office/powerpoint/2010/main" val="242825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C270DC-1A2C-2148-92F4-4C6359DA03F3}"/>
              </a:ext>
            </a:extLst>
          </p:cNvPr>
          <p:cNvSpPr>
            <a:spLocks noGrp="1"/>
          </p:cNvSpPr>
          <p:nvPr>
            <p:ph type="title"/>
          </p:nvPr>
        </p:nvSpPr>
        <p:spPr/>
        <p:txBody>
          <a:bodyPr/>
          <a:lstStyle/>
          <a:p>
            <a:r>
              <a:rPr lang="cs-CZ" b="1" dirty="0" err="1"/>
              <a:t>Dvoupulzní</a:t>
            </a:r>
            <a:r>
              <a:rPr lang="cs-CZ" b="1" dirty="0"/>
              <a:t> usměrňovač</a:t>
            </a:r>
            <a:endParaRPr lang="cs-CZ" dirty="0"/>
          </a:p>
        </p:txBody>
      </p:sp>
      <p:pic>
        <p:nvPicPr>
          <p:cNvPr id="4" name="Zástupný obsah 3">
            <a:extLst>
              <a:ext uri="{FF2B5EF4-FFF2-40B4-BE49-F238E27FC236}">
                <a16:creationId xmlns:a16="http://schemas.microsoft.com/office/drawing/2014/main" id="{768DA68B-E825-F847-9177-AF29EA211BBA}"/>
              </a:ext>
            </a:extLst>
          </p:cNvPr>
          <p:cNvPicPr>
            <a:picLocks noGrp="1" noChangeAspect="1"/>
          </p:cNvPicPr>
          <p:nvPr>
            <p:ph idx="1"/>
          </p:nvPr>
        </p:nvPicPr>
        <p:blipFill>
          <a:blip r:embed="rId2"/>
          <a:stretch>
            <a:fillRect/>
          </a:stretch>
        </p:blipFill>
        <p:spPr>
          <a:xfrm>
            <a:off x="838199" y="1466543"/>
            <a:ext cx="2415055" cy="1449033"/>
          </a:xfrm>
        </p:spPr>
      </p:pic>
      <p:sp>
        <p:nvSpPr>
          <p:cNvPr id="5" name="TextovéPole 4">
            <a:extLst>
              <a:ext uri="{FF2B5EF4-FFF2-40B4-BE49-F238E27FC236}">
                <a16:creationId xmlns:a16="http://schemas.microsoft.com/office/drawing/2014/main" id="{E4AEF68E-4258-9D4D-94E3-140953135B74}"/>
              </a:ext>
            </a:extLst>
          </p:cNvPr>
          <p:cNvSpPr txBox="1"/>
          <p:nvPr/>
        </p:nvSpPr>
        <p:spPr>
          <a:xfrm>
            <a:off x="323850" y="5143499"/>
            <a:ext cx="11182350" cy="830997"/>
          </a:xfrm>
          <a:prstGeom prst="rect">
            <a:avLst/>
          </a:prstGeom>
          <a:noFill/>
        </p:spPr>
        <p:txBody>
          <a:bodyPr wrap="square" rtlCol="0">
            <a:spAutoFit/>
          </a:bodyPr>
          <a:lstStyle/>
          <a:p>
            <a:r>
              <a:rPr lang="cs-CZ" sz="2400" dirty="0"/>
              <a:t>Nejpoužívanějším typem dvoucestného usměrňovače je </a:t>
            </a:r>
            <a:r>
              <a:rPr lang="cs-CZ" sz="2400" b="1" dirty="0"/>
              <a:t>Graetzův (Grätzův) můstek</a:t>
            </a:r>
            <a:r>
              <a:rPr lang="cs-CZ" sz="2400" dirty="0"/>
              <a:t>. Jde o zapojení využívající čtyři diody v můstkovém zapojení</a:t>
            </a:r>
            <a:r>
              <a:rPr lang="cs-CZ" dirty="0"/>
              <a:t>.</a:t>
            </a:r>
          </a:p>
        </p:txBody>
      </p:sp>
      <p:pic>
        <p:nvPicPr>
          <p:cNvPr id="1026" name="Picture 2" descr="Snímek 1">
            <a:extLst>
              <a:ext uri="{FF2B5EF4-FFF2-40B4-BE49-F238E27FC236}">
                <a16:creationId xmlns:a16="http://schemas.microsoft.com/office/drawing/2014/main" id="{23576F73-D5D0-8448-9E9A-A600A234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245" y="883504"/>
            <a:ext cx="4381500" cy="284247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D1481385-40F0-3E4A-B4F6-277F53A729B6}"/>
              </a:ext>
            </a:extLst>
          </p:cNvPr>
          <p:cNvPicPr>
            <a:picLocks noChangeAspect="1"/>
          </p:cNvPicPr>
          <p:nvPr/>
        </p:nvPicPr>
        <p:blipFill>
          <a:blip r:embed="rId4"/>
          <a:stretch>
            <a:fillRect/>
          </a:stretch>
        </p:blipFill>
        <p:spPr>
          <a:xfrm>
            <a:off x="2716773" y="2551232"/>
            <a:ext cx="4650255" cy="2349500"/>
          </a:xfrm>
          <a:prstGeom prst="rect">
            <a:avLst/>
          </a:prstGeom>
        </p:spPr>
      </p:pic>
    </p:spTree>
    <p:extLst>
      <p:ext uri="{BB962C8B-B14F-4D97-AF65-F5344CB8AC3E}">
        <p14:creationId xmlns:p14="http://schemas.microsoft.com/office/powerpoint/2010/main" val="293081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2DEB8-75B8-A54B-A0C9-17DEA7291BCF}"/>
              </a:ext>
            </a:extLst>
          </p:cNvPr>
          <p:cNvSpPr>
            <a:spLocks noGrp="1"/>
          </p:cNvSpPr>
          <p:nvPr>
            <p:ph type="title"/>
          </p:nvPr>
        </p:nvSpPr>
        <p:spPr/>
        <p:txBody>
          <a:bodyPr/>
          <a:lstStyle/>
          <a:p>
            <a:r>
              <a:rPr lang="cs-CZ" b="1" dirty="0" err="1"/>
              <a:t>Dvoupulzní</a:t>
            </a:r>
            <a:r>
              <a:rPr lang="cs-CZ" b="1" dirty="0"/>
              <a:t> usměrňovač</a:t>
            </a:r>
            <a:endParaRPr lang="cs-CZ" dirty="0"/>
          </a:p>
        </p:txBody>
      </p:sp>
      <p:pic>
        <p:nvPicPr>
          <p:cNvPr id="7" name="Zástupný obsah 6">
            <a:extLst>
              <a:ext uri="{FF2B5EF4-FFF2-40B4-BE49-F238E27FC236}">
                <a16:creationId xmlns:a16="http://schemas.microsoft.com/office/drawing/2014/main" id="{C6DAC9D4-37C9-AE45-ACD1-3A53EA6D66FA}"/>
              </a:ext>
            </a:extLst>
          </p:cNvPr>
          <p:cNvPicPr>
            <a:picLocks noGrp="1" noChangeAspect="1"/>
          </p:cNvPicPr>
          <p:nvPr>
            <p:ph idx="1"/>
          </p:nvPr>
        </p:nvPicPr>
        <p:blipFill>
          <a:blip r:embed="rId2"/>
          <a:stretch>
            <a:fillRect/>
          </a:stretch>
        </p:blipFill>
        <p:spPr>
          <a:xfrm>
            <a:off x="460473" y="2596896"/>
            <a:ext cx="11271053" cy="3005614"/>
          </a:xfrm>
        </p:spPr>
      </p:pic>
    </p:spTree>
    <p:extLst>
      <p:ext uri="{BB962C8B-B14F-4D97-AF65-F5344CB8AC3E}">
        <p14:creationId xmlns:p14="http://schemas.microsoft.com/office/powerpoint/2010/main" val="382041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853F11-88D3-8A49-A605-CD813789BE59}"/>
              </a:ext>
            </a:extLst>
          </p:cNvPr>
          <p:cNvSpPr>
            <a:spLocks noGrp="1"/>
          </p:cNvSpPr>
          <p:nvPr>
            <p:ph type="title"/>
          </p:nvPr>
        </p:nvSpPr>
        <p:spPr/>
        <p:txBody>
          <a:bodyPr/>
          <a:lstStyle/>
          <a:p>
            <a:r>
              <a:rPr lang="cs-CZ" b="1" dirty="0" err="1"/>
              <a:t>Zenerova</a:t>
            </a:r>
            <a:r>
              <a:rPr lang="cs-CZ" b="1" dirty="0"/>
              <a:t> dioda</a:t>
            </a:r>
            <a:br>
              <a:rPr lang="cs-CZ" b="1" dirty="0"/>
            </a:br>
            <a:endParaRPr lang="cs-CZ" dirty="0"/>
          </a:p>
        </p:txBody>
      </p:sp>
      <p:sp>
        <p:nvSpPr>
          <p:cNvPr id="3" name="Zástupný obsah 2">
            <a:extLst>
              <a:ext uri="{FF2B5EF4-FFF2-40B4-BE49-F238E27FC236}">
                <a16:creationId xmlns:a16="http://schemas.microsoft.com/office/drawing/2014/main" id="{DFD93828-3D8A-704E-A697-EFE858CDECB2}"/>
              </a:ext>
            </a:extLst>
          </p:cNvPr>
          <p:cNvSpPr>
            <a:spLocks noGrp="1"/>
          </p:cNvSpPr>
          <p:nvPr>
            <p:ph idx="1"/>
          </p:nvPr>
        </p:nvSpPr>
        <p:spPr>
          <a:xfrm>
            <a:off x="266700" y="1085850"/>
            <a:ext cx="11087100" cy="5407025"/>
          </a:xfrm>
        </p:spPr>
        <p:txBody>
          <a:bodyPr/>
          <a:lstStyle/>
          <a:p>
            <a:pPr marL="0" indent="0">
              <a:buNone/>
            </a:pPr>
            <a:r>
              <a:rPr lang="cs-CZ" dirty="0"/>
              <a:t>V propustném směru se </a:t>
            </a:r>
            <a:r>
              <a:rPr lang="cs-CZ" b="1" dirty="0" err="1"/>
              <a:t>Zenerova</a:t>
            </a:r>
            <a:r>
              <a:rPr lang="cs-CZ" b="1" dirty="0"/>
              <a:t> dioda</a:t>
            </a:r>
            <a:r>
              <a:rPr lang="cs-CZ" dirty="0"/>
              <a:t> chová jako běžná usměrňovací dioda, ale v </a:t>
            </a:r>
            <a:r>
              <a:rPr lang="cs-CZ" b="1" dirty="0"/>
              <a:t>závěrném směru</a:t>
            </a:r>
            <a:r>
              <a:rPr lang="cs-CZ" dirty="0"/>
              <a:t> po překročení </a:t>
            </a:r>
            <a:r>
              <a:rPr lang="cs-CZ" b="1" dirty="0" err="1"/>
              <a:t>Zenerova</a:t>
            </a:r>
            <a:r>
              <a:rPr lang="cs-CZ" b="1" dirty="0"/>
              <a:t> napětí U</a:t>
            </a:r>
            <a:r>
              <a:rPr lang="cs-CZ" b="1" baseline="-25000" dirty="0"/>
              <a:t>Z</a:t>
            </a:r>
            <a:r>
              <a:rPr lang="cs-CZ" dirty="0"/>
              <a:t> (cca 3-50V) dojde k </a:t>
            </a:r>
            <a:r>
              <a:rPr lang="cs-CZ" b="1" dirty="0"/>
              <a:t>vratnému "proražení" přechodu</a:t>
            </a:r>
            <a:r>
              <a:rPr lang="cs-CZ" dirty="0"/>
              <a:t> a proud prudce roste, přičemž </a:t>
            </a:r>
            <a:r>
              <a:rPr lang="cs-CZ" b="1" dirty="0"/>
              <a:t>napětí</a:t>
            </a:r>
            <a:r>
              <a:rPr lang="cs-CZ" dirty="0"/>
              <a:t> na diodě je </a:t>
            </a:r>
            <a:r>
              <a:rPr lang="cs-CZ" b="1" dirty="0"/>
              <a:t>téměř neměnné</a:t>
            </a:r>
            <a:r>
              <a:rPr lang="cs-CZ" dirty="0"/>
              <a:t>. Průchodem proudu se ale </a:t>
            </a:r>
            <a:r>
              <a:rPr lang="cs-CZ" b="1" dirty="0"/>
              <a:t>dioda zahřívá</a:t>
            </a:r>
            <a:r>
              <a:rPr lang="cs-CZ" dirty="0"/>
              <a:t> a proto nesmí dojít k překročení </a:t>
            </a:r>
            <a:r>
              <a:rPr lang="cs-CZ" b="1" dirty="0"/>
              <a:t>maximálního proudu I</a:t>
            </a:r>
            <a:r>
              <a:rPr lang="cs-CZ" b="1" baseline="-25000" dirty="0"/>
              <a:t>ZMAX</a:t>
            </a:r>
            <a:r>
              <a:rPr lang="cs-CZ" dirty="0"/>
              <a:t>, jinak by došlo k nenávratnému </a:t>
            </a:r>
            <a:r>
              <a:rPr lang="cs-CZ" b="1" dirty="0"/>
              <a:t>tepelnému poškození diody</a:t>
            </a:r>
            <a:r>
              <a:rPr lang="cs-CZ" dirty="0"/>
              <a:t> (v katalogu se udává maximální ztrátový výkon </a:t>
            </a:r>
            <a:r>
              <a:rPr lang="cs-CZ" b="1" dirty="0"/>
              <a:t>P</a:t>
            </a:r>
            <a:r>
              <a:rPr lang="cs-CZ" b="1" baseline="-25000" dirty="0"/>
              <a:t>Z</a:t>
            </a:r>
            <a:r>
              <a:rPr lang="cs-CZ" dirty="0"/>
              <a:t>=U</a:t>
            </a:r>
            <a:r>
              <a:rPr lang="cs-CZ" baseline="-25000" dirty="0"/>
              <a:t>Z</a:t>
            </a:r>
            <a:r>
              <a:rPr lang="cs-CZ" dirty="0"/>
              <a:t>.I</a:t>
            </a:r>
            <a:r>
              <a:rPr lang="cs-CZ" baseline="-25000" dirty="0"/>
              <a:t>ZMAX</a:t>
            </a:r>
            <a:r>
              <a:rPr lang="cs-CZ" dirty="0"/>
              <a:t>). </a:t>
            </a:r>
          </a:p>
          <a:p>
            <a:pPr marL="0" indent="0">
              <a:buNone/>
            </a:pPr>
            <a:r>
              <a:rPr lang="cs-CZ" dirty="0"/>
              <a:t>Ke stabilizaci se využívá rozsah proudů I</a:t>
            </a:r>
            <a:r>
              <a:rPr lang="cs-CZ" baseline="-25000" dirty="0"/>
              <a:t>ZMIN</a:t>
            </a:r>
            <a:r>
              <a:rPr lang="cs-CZ" dirty="0"/>
              <a:t> až I</a:t>
            </a:r>
            <a:r>
              <a:rPr lang="cs-CZ" baseline="-25000" dirty="0"/>
              <a:t>ZMAX</a:t>
            </a:r>
            <a:r>
              <a:rPr lang="cs-CZ" dirty="0"/>
              <a:t>.</a:t>
            </a:r>
          </a:p>
          <a:p>
            <a:endParaRPr lang="cs-CZ" dirty="0"/>
          </a:p>
        </p:txBody>
      </p:sp>
      <p:pic>
        <p:nvPicPr>
          <p:cNvPr id="4" name="Obrázek 3">
            <a:extLst>
              <a:ext uri="{FF2B5EF4-FFF2-40B4-BE49-F238E27FC236}">
                <a16:creationId xmlns:a16="http://schemas.microsoft.com/office/drawing/2014/main" id="{4C8EB515-72BE-6E48-AA8F-682D9843E892}"/>
              </a:ext>
            </a:extLst>
          </p:cNvPr>
          <p:cNvPicPr>
            <a:picLocks noChangeAspect="1"/>
          </p:cNvPicPr>
          <p:nvPr/>
        </p:nvPicPr>
        <p:blipFill>
          <a:blip r:embed="rId2"/>
          <a:stretch>
            <a:fillRect/>
          </a:stretch>
        </p:blipFill>
        <p:spPr>
          <a:xfrm>
            <a:off x="8496300" y="4306253"/>
            <a:ext cx="3181350" cy="1908810"/>
          </a:xfrm>
          <a:prstGeom prst="rect">
            <a:avLst/>
          </a:prstGeom>
        </p:spPr>
      </p:pic>
    </p:spTree>
    <p:extLst>
      <p:ext uri="{BB962C8B-B14F-4D97-AF65-F5344CB8AC3E}">
        <p14:creationId xmlns:p14="http://schemas.microsoft.com/office/powerpoint/2010/main" val="183802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4A063-7E56-A24F-9FB4-5517ACED16F0}"/>
              </a:ext>
            </a:extLst>
          </p:cNvPr>
          <p:cNvSpPr>
            <a:spLocks noGrp="1"/>
          </p:cNvSpPr>
          <p:nvPr>
            <p:ph type="title"/>
          </p:nvPr>
        </p:nvSpPr>
        <p:spPr/>
        <p:txBody>
          <a:bodyPr/>
          <a:lstStyle/>
          <a:p>
            <a:r>
              <a:rPr lang="cs-CZ" b="1" dirty="0" err="1"/>
              <a:t>Zenerova</a:t>
            </a:r>
            <a:r>
              <a:rPr lang="cs-CZ" b="1" dirty="0"/>
              <a:t> dioda</a:t>
            </a:r>
            <a:endParaRPr lang="cs-CZ" dirty="0"/>
          </a:p>
        </p:txBody>
      </p:sp>
      <p:pic>
        <p:nvPicPr>
          <p:cNvPr id="4" name="Zástupný obsah 3">
            <a:extLst>
              <a:ext uri="{FF2B5EF4-FFF2-40B4-BE49-F238E27FC236}">
                <a16:creationId xmlns:a16="http://schemas.microsoft.com/office/drawing/2014/main" id="{AFA1D21B-8E6C-374B-B787-9713F112F288}"/>
              </a:ext>
            </a:extLst>
          </p:cNvPr>
          <p:cNvPicPr>
            <a:picLocks noGrp="1" noChangeAspect="1"/>
          </p:cNvPicPr>
          <p:nvPr>
            <p:ph idx="1"/>
          </p:nvPr>
        </p:nvPicPr>
        <p:blipFill>
          <a:blip r:embed="rId2"/>
          <a:stretch>
            <a:fillRect/>
          </a:stretch>
        </p:blipFill>
        <p:spPr>
          <a:xfrm>
            <a:off x="3578211" y="1825625"/>
            <a:ext cx="5035577" cy="4351338"/>
          </a:xfrm>
          <a:prstGeom prst="rect">
            <a:avLst/>
          </a:prstGeom>
        </p:spPr>
      </p:pic>
    </p:spTree>
    <p:extLst>
      <p:ext uri="{BB962C8B-B14F-4D97-AF65-F5344CB8AC3E}">
        <p14:creationId xmlns:p14="http://schemas.microsoft.com/office/powerpoint/2010/main" val="3655158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DCD1B0-12B8-694C-8245-210D15B376C6}"/>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r"/>
            <a:r>
              <a:rPr lang="en-US" sz="3000" b="1" kern="1200" dirty="0" err="1">
                <a:latin typeface="+mj-lt"/>
                <a:ea typeface="+mj-ea"/>
                <a:cs typeface="+mj-cs"/>
              </a:rPr>
              <a:t>Zenerova</a:t>
            </a:r>
            <a:r>
              <a:rPr lang="en-US" sz="3000" b="1" kern="1200" dirty="0">
                <a:latin typeface="+mj-lt"/>
                <a:ea typeface="+mj-ea"/>
                <a:cs typeface="+mj-cs"/>
              </a:rPr>
              <a:t> </a:t>
            </a:r>
            <a:r>
              <a:rPr lang="en-US" sz="3000" b="1" kern="1200" dirty="0" err="1">
                <a:latin typeface="+mj-lt"/>
                <a:ea typeface="+mj-ea"/>
                <a:cs typeface="+mj-cs"/>
              </a:rPr>
              <a:t>dioda</a:t>
            </a:r>
            <a:r>
              <a:rPr lang="en-US" sz="3000" b="1" kern="1200" dirty="0">
                <a:latin typeface="+mj-lt"/>
                <a:ea typeface="+mj-ea"/>
                <a:cs typeface="+mj-cs"/>
              </a:rPr>
              <a:t> </a:t>
            </a:r>
            <a:r>
              <a:rPr lang="en-US" sz="3000" b="1" kern="1200" dirty="0" err="1">
                <a:latin typeface="+mj-lt"/>
                <a:ea typeface="+mj-ea"/>
                <a:cs typeface="+mj-cs"/>
              </a:rPr>
              <a:t>jako</a:t>
            </a:r>
            <a:r>
              <a:rPr lang="en-US" sz="3000" b="1" kern="1200" dirty="0">
                <a:latin typeface="+mj-lt"/>
                <a:ea typeface="+mj-ea"/>
                <a:cs typeface="+mj-cs"/>
              </a:rPr>
              <a:t> </a:t>
            </a:r>
            <a:r>
              <a:rPr lang="en-US" sz="3000" b="1" kern="1200" dirty="0" err="1">
                <a:latin typeface="+mj-lt"/>
                <a:ea typeface="+mj-ea"/>
                <a:cs typeface="+mj-cs"/>
              </a:rPr>
              <a:t>stabilizátor</a:t>
            </a:r>
            <a:r>
              <a:rPr lang="en-US" sz="3000" b="1" kern="1200" dirty="0">
                <a:latin typeface="+mj-lt"/>
                <a:ea typeface="+mj-ea"/>
                <a:cs typeface="+mj-cs"/>
              </a:rPr>
              <a:t> </a:t>
            </a:r>
            <a:r>
              <a:rPr lang="en-US" sz="3000" b="1" kern="1200" dirty="0" err="1">
                <a:latin typeface="+mj-lt"/>
                <a:ea typeface="+mj-ea"/>
                <a:cs typeface="+mj-cs"/>
              </a:rPr>
              <a:t>kolísavého</a:t>
            </a:r>
            <a:r>
              <a:rPr lang="en-US" sz="3000" b="1" kern="1200" dirty="0">
                <a:latin typeface="+mj-lt"/>
                <a:ea typeface="+mj-ea"/>
                <a:cs typeface="+mj-cs"/>
              </a:rPr>
              <a:t> </a:t>
            </a:r>
            <a:r>
              <a:rPr lang="en-US" sz="3000" b="1" kern="1200" dirty="0" err="1">
                <a:latin typeface="+mj-lt"/>
                <a:ea typeface="+mj-ea"/>
                <a:cs typeface="+mj-cs"/>
              </a:rPr>
              <a:t>stejnosměrného</a:t>
            </a:r>
            <a:r>
              <a:rPr lang="en-US" sz="3000" b="1" kern="1200" dirty="0">
                <a:latin typeface="+mj-lt"/>
                <a:ea typeface="+mj-ea"/>
                <a:cs typeface="+mj-cs"/>
              </a:rPr>
              <a:t> </a:t>
            </a:r>
            <a:r>
              <a:rPr lang="en-US" sz="3000" b="1" kern="1200" dirty="0" err="1">
                <a:latin typeface="+mj-lt"/>
                <a:ea typeface="+mj-ea"/>
                <a:cs typeface="+mj-cs"/>
              </a:rPr>
              <a:t>napětí</a:t>
            </a:r>
            <a:br>
              <a:rPr lang="en-US" sz="3000" b="1" kern="1200" dirty="0">
                <a:solidFill>
                  <a:schemeClr val="accent1"/>
                </a:solidFill>
                <a:latin typeface="+mj-lt"/>
                <a:ea typeface="+mj-ea"/>
                <a:cs typeface="+mj-cs"/>
              </a:rPr>
            </a:br>
            <a:endParaRPr lang="en-US" sz="3000" kern="1200" dirty="0">
              <a:solidFill>
                <a:schemeClr val="accent1"/>
              </a:solidFill>
              <a:latin typeface="+mj-lt"/>
              <a:ea typeface="+mj-ea"/>
              <a:cs typeface="+mj-cs"/>
            </a:endParaRPr>
          </a:p>
        </p:txBody>
      </p:sp>
      <p:pic>
        <p:nvPicPr>
          <p:cNvPr id="4" name="Zástupný obsah 3">
            <a:extLst>
              <a:ext uri="{FF2B5EF4-FFF2-40B4-BE49-F238E27FC236}">
                <a16:creationId xmlns:a16="http://schemas.microsoft.com/office/drawing/2014/main" id="{DA3CC31E-3CBD-F346-B306-76B57B554892}"/>
              </a:ext>
            </a:extLst>
          </p:cNvPr>
          <p:cNvPicPr>
            <a:picLocks noGrp="1" noChangeAspect="1"/>
          </p:cNvPicPr>
          <p:nvPr>
            <p:ph idx="1"/>
          </p:nvPr>
        </p:nvPicPr>
        <p:blipFill>
          <a:blip r:embed="rId2"/>
          <a:stretch>
            <a:fillRect/>
          </a:stretch>
        </p:blipFill>
        <p:spPr>
          <a:xfrm>
            <a:off x="1189099" y="1863801"/>
            <a:ext cx="9813801" cy="4440746"/>
          </a:xfrm>
          <a:prstGeom prst="rect">
            <a:avLst/>
          </a:prstGeom>
        </p:spPr>
      </p:pic>
    </p:spTree>
    <p:extLst>
      <p:ext uri="{BB962C8B-B14F-4D97-AF65-F5344CB8AC3E}">
        <p14:creationId xmlns:p14="http://schemas.microsoft.com/office/powerpoint/2010/main" val="425177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D7A66-2F37-414B-8747-13DF4F5300E0}"/>
              </a:ext>
            </a:extLst>
          </p:cNvPr>
          <p:cNvSpPr>
            <a:spLocks noGrp="1"/>
          </p:cNvSpPr>
          <p:nvPr>
            <p:ph type="title"/>
          </p:nvPr>
        </p:nvSpPr>
        <p:spPr/>
        <p:txBody>
          <a:bodyPr/>
          <a:lstStyle/>
          <a:p>
            <a:pPr algn="ctr"/>
            <a:r>
              <a:rPr lang="cs-CZ" dirty="0"/>
              <a:t>Látky</a:t>
            </a:r>
          </a:p>
        </p:txBody>
      </p:sp>
      <p:sp>
        <p:nvSpPr>
          <p:cNvPr id="3" name="Zástupný obsah 2">
            <a:extLst>
              <a:ext uri="{FF2B5EF4-FFF2-40B4-BE49-F238E27FC236}">
                <a16:creationId xmlns:a16="http://schemas.microsoft.com/office/drawing/2014/main" id="{B3E94E34-9FA7-8A4C-AEFD-C043EAD3A682}"/>
              </a:ext>
            </a:extLst>
          </p:cNvPr>
          <p:cNvSpPr>
            <a:spLocks noGrp="1"/>
          </p:cNvSpPr>
          <p:nvPr>
            <p:ph idx="1"/>
          </p:nvPr>
        </p:nvSpPr>
        <p:spPr/>
        <p:txBody>
          <a:bodyPr/>
          <a:lstStyle/>
          <a:p>
            <a:r>
              <a:rPr lang="cs-CZ" dirty="0"/>
              <a:t>Vodiče</a:t>
            </a:r>
          </a:p>
          <a:p>
            <a:r>
              <a:rPr lang="cs-CZ" dirty="0"/>
              <a:t>Izolanty/Dielektrika</a:t>
            </a:r>
          </a:p>
          <a:p>
            <a:r>
              <a:rPr lang="cs-CZ" dirty="0"/>
              <a:t>Polovodiče</a:t>
            </a:r>
          </a:p>
        </p:txBody>
      </p:sp>
    </p:spTree>
    <p:extLst>
      <p:ext uri="{BB962C8B-B14F-4D97-AF65-F5344CB8AC3E}">
        <p14:creationId xmlns:p14="http://schemas.microsoft.com/office/powerpoint/2010/main" val="260472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786DAE-209E-F744-94C8-C5D039F619BF}"/>
              </a:ext>
            </a:extLst>
          </p:cNvPr>
          <p:cNvSpPr>
            <a:spLocks noGrp="1"/>
          </p:cNvSpPr>
          <p:nvPr>
            <p:ph type="title"/>
          </p:nvPr>
        </p:nvSpPr>
        <p:spPr/>
        <p:txBody>
          <a:bodyPr/>
          <a:lstStyle/>
          <a:p>
            <a:r>
              <a:rPr lang="cs-CZ" dirty="0"/>
              <a:t>Fotodioda</a:t>
            </a:r>
          </a:p>
        </p:txBody>
      </p:sp>
      <p:pic>
        <p:nvPicPr>
          <p:cNvPr id="4" name="Zástupný obsah 3">
            <a:extLst>
              <a:ext uri="{FF2B5EF4-FFF2-40B4-BE49-F238E27FC236}">
                <a16:creationId xmlns:a16="http://schemas.microsoft.com/office/drawing/2014/main" id="{3A923359-7D93-D843-B508-FC7C7ADF7BF6}"/>
              </a:ext>
            </a:extLst>
          </p:cNvPr>
          <p:cNvPicPr>
            <a:picLocks noGrp="1" noChangeAspect="1"/>
          </p:cNvPicPr>
          <p:nvPr>
            <p:ph idx="1"/>
          </p:nvPr>
        </p:nvPicPr>
        <p:blipFill>
          <a:blip r:embed="rId2"/>
          <a:stretch>
            <a:fillRect/>
          </a:stretch>
        </p:blipFill>
        <p:spPr>
          <a:xfrm>
            <a:off x="6528257" y="0"/>
            <a:ext cx="4825543" cy="3373533"/>
          </a:xfrm>
        </p:spPr>
      </p:pic>
      <p:pic>
        <p:nvPicPr>
          <p:cNvPr id="5" name="Obrázek 4">
            <a:extLst>
              <a:ext uri="{FF2B5EF4-FFF2-40B4-BE49-F238E27FC236}">
                <a16:creationId xmlns:a16="http://schemas.microsoft.com/office/drawing/2014/main" id="{9AAC7E76-FF69-CC40-BC7E-7C349FBC9C29}"/>
              </a:ext>
            </a:extLst>
          </p:cNvPr>
          <p:cNvPicPr>
            <a:picLocks noChangeAspect="1"/>
          </p:cNvPicPr>
          <p:nvPr/>
        </p:nvPicPr>
        <p:blipFill>
          <a:blip r:embed="rId3"/>
          <a:stretch>
            <a:fillRect/>
          </a:stretch>
        </p:blipFill>
        <p:spPr>
          <a:xfrm>
            <a:off x="838200" y="3429000"/>
            <a:ext cx="9283700" cy="3263900"/>
          </a:xfrm>
          <a:prstGeom prst="rect">
            <a:avLst/>
          </a:prstGeom>
        </p:spPr>
      </p:pic>
    </p:spTree>
    <p:extLst>
      <p:ext uri="{BB962C8B-B14F-4D97-AF65-F5344CB8AC3E}">
        <p14:creationId xmlns:p14="http://schemas.microsoft.com/office/powerpoint/2010/main" val="1101946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8BA26B-F003-F540-BF15-12524E450D8C}"/>
              </a:ext>
            </a:extLst>
          </p:cNvPr>
          <p:cNvSpPr>
            <a:spLocks noGrp="1"/>
          </p:cNvSpPr>
          <p:nvPr>
            <p:ph type="title"/>
          </p:nvPr>
        </p:nvSpPr>
        <p:spPr/>
        <p:txBody>
          <a:bodyPr/>
          <a:lstStyle/>
          <a:p>
            <a:r>
              <a:rPr lang="cs-CZ" dirty="0"/>
              <a:t>Fotodioda</a:t>
            </a:r>
          </a:p>
        </p:txBody>
      </p:sp>
      <p:sp>
        <p:nvSpPr>
          <p:cNvPr id="3" name="Zástupný obsah 2">
            <a:extLst>
              <a:ext uri="{FF2B5EF4-FFF2-40B4-BE49-F238E27FC236}">
                <a16:creationId xmlns:a16="http://schemas.microsoft.com/office/drawing/2014/main" id="{112D219A-1854-6040-B49D-5A45AD2C47C9}"/>
              </a:ext>
            </a:extLst>
          </p:cNvPr>
          <p:cNvSpPr>
            <a:spLocks noGrp="1"/>
          </p:cNvSpPr>
          <p:nvPr>
            <p:ph idx="1"/>
          </p:nvPr>
        </p:nvSpPr>
        <p:spPr>
          <a:xfrm>
            <a:off x="838200" y="1316736"/>
            <a:ext cx="10515600" cy="4860227"/>
          </a:xfrm>
        </p:spPr>
        <p:txBody>
          <a:bodyPr/>
          <a:lstStyle/>
          <a:p>
            <a:r>
              <a:rPr lang="cs-CZ" dirty="0"/>
              <a:t>U diody zapojené k vnějšímu zdroji v </a:t>
            </a:r>
            <a:r>
              <a:rPr lang="cs-CZ" b="1" dirty="0"/>
              <a:t>závěrném směru</a:t>
            </a:r>
            <a:r>
              <a:rPr lang="cs-CZ" dirty="0"/>
              <a:t> energie dopadajících fotonů uvolňuje z vyprázdněné oblasti elektrony a díry a ty </a:t>
            </a:r>
            <a:r>
              <a:rPr lang="cs-CZ" b="1" dirty="0"/>
              <a:t>mohou vést proud</a:t>
            </a:r>
            <a:r>
              <a:rPr lang="cs-CZ" dirty="0"/>
              <a:t>. Čím větší je </a:t>
            </a:r>
            <a:r>
              <a:rPr lang="cs-CZ" b="1" dirty="0"/>
              <a:t>intenzita </a:t>
            </a:r>
            <a:r>
              <a:rPr lang="cs-CZ" dirty="0"/>
              <a:t>dopadajícího světla, tím vyšší bude </a:t>
            </a:r>
            <a:r>
              <a:rPr lang="cs-CZ" b="1" dirty="0"/>
              <a:t>hodnota závěrného proudu</a:t>
            </a:r>
            <a:r>
              <a:rPr lang="cs-CZ" dirty="0"/>
              <a:t>. Tento režim práce fotodiody se využívá například pro </a:t>
            </a:r>
            <a:r>
              <a:rPr lang="cs-CZ" b="1" dirty="0"/>
              <a:t>měření intenzity světla</a:t>
            </a:r>
            <a:r>
              <a:rPr lang="cs-CZ" dirty="0"/>
              <a:t>, nebo vyhodnocování přerušování paprsku - </a:t>
            </a:r>
            <a:r>
              <a:rPr lang="cs-CZ" dirty="0" err="1"/>
              <a:t>tzv</a:t>
            </a:r>
            <a:r>
              <a:rPr lang="cs-CZ" dirty="0"/>
              <a:t> </a:t>
            </a:r>
            <a:r>
              <a:rPr lang="cs-CZ" b="1" dirty="0"/>
              <a:t>fotobuňka</a:t>
            </a:r>
            <a:r>
              <a:rPr lang="cs-CZ" dirty="0"/>
              <a:t>.</a:t>
            </a:r>
          </a:p>
        </p:txBody>
      </p:sp>
      <p:pic>
        <p:nvPicPr>
          <p:cNvPr id="4" name="Obrázek 3">
            <a:extLst>
              <a:ext uri="{FF2B5EF4-FFF2-40B4-BE49-F238E27FC236}">
                <a16:creationId xmlns:a16="http://schemas.microsoft.com/office/drawing/2014/main" id="{ABDDE971-3992-B341-A2AC-BEB67A3EC935}"/>
              </a:ext>
            </a:extLst>
          </p:cNvPr>
          <p:cNvPicPr>
            <a:picLocks noChangeAspect="1"/>
          </p:cNvPicPr>
          <p:nvPr/>
        </p:nvPicPr>
        <p:blipFill>
          <a:blip r:embed="rId2"/>
          <a:stretch>
            <a:fillRect/>
          </a:stretch>
        </p:blipFill>
        <p:spPr>
          <a:xfrm>
            <a:off x="7571232" y="3429000"/>
            <a:ext cx="3453384" cy="2669487"/>
          </a:xfrm>
          <a:prstGeom prst="rect">
            <a:avLst/>
          </a:prstGeom>
        </p:spPr>
      </p:pic>
    </p:spTree>
    <p:extLst>
      <p:ext uri="{BB962C8B-B14F-4D97-AF65-F5344CB8AC3E}">
        <p14:creationId xmlns:p14="http://schemas.microsoft.com/office/powerpoint/2010/main" val="2283972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AB8825-42A7-2644-B50A-A57CBD8D4B56}"/>
              </a:ext>
            </a:extLst>
          </p:cNvPr>
          <p:cNvSpPr>
            <a:spLocks noGrp="1"/>
          </p:cNvSpPr>
          <p:nvPr>
            <p:ph type="title"/>
          </p:nvPr>
        </p:nvSpPr>
        <p:spPr/>
        <p:txBody>
          <a:bodyPr/>
          <a:lstStyle/>
          <a:p>
            <a:r>
              <a:rPr lang="cs-CZ" dirty="0"/>
              <a:t>Fotodioda</a:t>
            </a:r>
          </a:p>
        </p:txBody>
      </p:sp>
      <p:pic>
        <p:nvPicPr>
          <p:cNvPr id="4" name="Zástupný obsah 3">
            <a:extLst>
              <a:ext uri="{FF2B5EF4-FFF2-40B4-BE49-F238E27FC236}">
                <a16:creationId xmlns:a16="http://schemas.microsoft.com/office/drawing/2014/main" id="{5B9072CC-B862-704D-876D-E6A501143C29}"/>
              </a:ext>
            </a:extLst>
          </p:cNvPr>
          <p:cNvPicPr>
            <a:picLocks noGrp="1" noChangeAspect="1"/>
          </p:cNvPicPr>
          <p:nvPr>
            <p:ph idx="1"/>
          </p:nvPr>
        </p:nvPicPr>
        <p:blipFill>
          <a:blip r:embed="rId2"/>
          <a:stretch>
            <a:fillRect/>
          </a:stretch>
        </p:blipFill>
        <p:spPr>
          <a:xfrm>
            <a:off x="6096000" y="2141537"/>
            <a:ext cx="5655720" cy="4351338"/>
          </a:xfrm>
        </p:spPr>
      </p:pic>
      <p:sp>
        <p:nvSpPr>
          <p:cNvPr id="5" name="TextovéPole 4">
            <a:extLst>
              <a:ext uri="{FF2B5EF4-FFF2-40B4-BE49-F238E27FC236}">
                <a16:creationId xmlns:a16="http://schemas.microsoft.com/office/drawing/2014/main" id="{AB6CB8DE-E806-244D-8496-F0BAEFE7E150}"/>
              </a:ext>
            </a:extLst>
          </p:cNvPr>
          <p:cNvSpPr txBox="1"/>
          <p:nvPr/>
        </p:nvSpPr>
        <p:spPr>
          <a:xfrm>
            <a:off x="609600" y="2141537"/>
            <a:ext cx="5486400" cy="3970318"/>
          </a:xfrm>
          <a:prstGeom prst="rect">
            <a:avLst/>
          </a:prstGeom>
          <a:noFill/>
        </p:spPr>
        <p:txBody>
          <a:bodyPr wrap="square" rtlCol="0">
            <a:spAutoFit/>
          </a:bodyPr>
          <a:lstStyle/>
          <a:p>
            <a:r>
              <a:rPr lang="cs-CZ" sz="2800" dirty="0"/>
              <a:t>Pokud dioda není připojena k vnějšímu zdroji, </a:t>
            </a:r>
            <a:r>
              <a:rPr lang="cs-CZ" sz="2800" b="1" dirty="0"/>
              <a:t>dopadající světlo</a:t>
            </a:r>
            <a:r>
              <a:rPr lang="cs-CZ" sz="2800" dirty="0"/>
              <a:t> uvolňuje elektrony a díry, které jsou odpuzovány difuzním napětím a mohou </a:t>
            </a:r>
            <a:r>
              <a:rPr lang="cs-CZ" sz="2800" b="1" dirty="0"/>
              <a:t>téct vnějším obvodem</a:t>
            </a:r>
            <a:r>
              <a:rPr lang="cs-CZ" sz="2800" dirty="0"/>
              <a:t> - neboli </a:t>
            </a:r>
            <a:r>
              <a:rPr lang="cs-CZ" sz="2800" b="1" dirty="0"/>
              <a:t>fotodioda vyrábí elektrickou energii</a:t>
            </a:r>
            <a:r>
              <a:rPr lang="cs-CZ" sz="2800" dirty="0"/>
              <a:t> o napětí několik desetin voltu přímým převodem z energie světla</a:t>
            </a:r>
            <a:r>
              <a:rPr lang="cs-CZ" dirty="0"/>
              <a:t>. </a:t>
            </a:r>
          </a:p>
        </p:txBody>
      </p:sp>
    </p:spTree>
    <p:extLst>
      <p:ext uri="{BB962C8B-B14F-4D97-AF65-F5344CB8AC3E}">
        <p14:creationId xmlns:p14="http://schemas.microsoft.com/office/powerpoint/2010/main" val="359571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076035-215B-104D-9016-DA9742759116}"/>
              </a:ext>
            </a:extLst>
          </p:cNvPr>
          <p:cNvSpPr>
            <a:spLocks noGrp="1"/>
          </p:cNvSpPr>
          <p:nvPr>
            <p:ph type="title"/>
          </p:nvPr>
        </p:nvSpPr>
        <p:spPr/>
        <p:txBody>
          <a:bodyPr/>
          <a:lstStyle/>
          <a:p>
            <a:r>
              <a:rPr lang="cs-CZ" dirty="0"/>
              <a:t>Fotodioda</a:t>
            </a:r>
          </a:p>
        </p:txBody>
      </p:sp>
      <p:sp>
        <p:nvSpPr>
          <p:cNvPr id="3" name="Zástupný obsah 2">
            <a:extLst>
              <a:ext uri="{FF2B5EF4-FFF2-40B4-BE49-F238E27FC236}">
                <a16:creationId xmlns:a16="http://schemas.microsoft.com/office/drawing/2014/main" id="{8F8F3E26-DB46-7640-B6C8-7B8C3F0D8D01}"/>
              </a:ext>
            </a:extLst>
          </p:cNvPr>
          <p:cNvSpPr>
            <a:spLocks noGrp="1"/>
          </p:cNvSpPr>
          <p:nvPr>
            <p:ph idx="1"/>
          </p:nvPr>
        </p:nvSpPr>
        <p:spPr>
          <a:xfrm>
            <a:off x="838200" y="1353312"/>
            <a:ext cx="10515600" cy="5139563"/>
          </a:xfrm>
        </p:spPr>
        <p:txBody>
          <a:bodyPr/>
          <a:lstStyle/>
          <a:p>
            <a:r>
              <a:rPr lang="cs-CZ" dirty="0"/>
              <a:t>Tento režim práce fotodiody se využívá pro </a:t>
            </a:r>
            <a:r>
              <a:rPr lang="cs-CZ" b="1" dirty="0"/>
              <a:t>napájení </a:t>
            </a:r>
            <a:r>
              <a:rPr lang="cs-CZ" b="1" dirty="0" err="1"/>
              <a:t>nízkoodběrových</a:t>
            </a:r>
            <a:r>
              <a:rPr lang="cs-CZ" b="1" dirty="0"/>
              <a:t> přístrojů</a:t>
            </a:r>
            <a:r>
              <a:rPr lang="cs-CZ" dirty="0"/>
              <a:t> (kalkulačky, meteorologické stanice) nebo k </a:t>
            </a:r>
            <a:r>
              <a:rPr lang="cs-CZ" b="1" dirty="0"/>
              <a:t>výrobě elektřiny</a:t>
            </a:r>
            <a:r>
              <a:rPr lang="cs-CZ" dirty="0"/>
              <a:t> ve </a:t>
            </a:r>
            <a:r>
              <a:rPr lang="cs-CZ" dirty="0" err="1"/>
              <a:t>fotovoltaických</a:t>
            </a:r>
            <a:r>
              <a:rPr lang="cs-CZ" dirty="0"/>
              <a:t> elektrárnách. </a:t>
            </a:r>
          </a:p>
        </p:txBody>
      </p:sp>
      <p:pic>
        <p:nvPicPr>
          <p:cNvPr id="4" name="Obrázek 3">
            <a:extLst>
              <a:ext uri="{FF2B5EF4-FFF2-40B4-BE49-F238E27FC236}">
                <a16:creationId xmlns:a16="http://schemas.microsoft.com/office/drawing/2014/main" id="{E4C5553E-050A-B049-B64D-43AFD55AA7AF}"/>
              </a:ext>
            </a:extLst>
          </p:cNvPr>
          <p:cNvPicPr>
            <a:picLocks noChangeAspect="1"/>
          </p:cNvPicPr>
          <p:nvPr/>
        </p:nvPicPr>
        <p:blipFill>
          <a:blip r:embed="rId2"/>
          <a:stretch>
            <a:fillRect/>
          </a:stretch>
        </p:blipFill>
        <p:spPr>
          <a:xfrm>
            <a:off x="7683500" y="2976563"/>
            <a:ext cx="4140200" cy="3200400"/>
          </a:xfrm>
          <a:prstGeom prst="rect">
            <a:avLst/>
          </a:prstGeom>
        </p:spPr>
      </p:pic>
      <p:pic>
        <p:nvPicPr>
          <p:cNvPr id="5" name="Obrázek 4">
            <a:extLst>
              <a:ext uri="{FF2B5EF4-FFF2-40B4-BE49-F238E27FC236}">
                <a16:creationId xmlns:a16="http://schemas.microsoft.com/office/drawing/2014/main" id="{08FCBCB6-2B3B-F940-8F73-3C5BBF4F34D2}"/>
              </a:ext>
            </a:extLst>
          </p:cNvPr>
          <p:cNvPicPr>
            <a:picLocks noChangeAspect="1"/>
          </p:cNvPicPr>
          <p:nvPr/>
        </p:nvPicPr>
        <p:blipFill>
          <a:blip r:embed="rId3"/>
          <a:stretch>
            <a:fillRect/>
          </a:stretch>
        </p:blipFill>
        <p:spPr>
          <a:xfrm>
            <a:off x="1609883" y="3135312"/>
            <a:ext cx="4913234" cy="3357563"/>
          </a:xfrm>
          <a:prstGeom prst="rect">
            <a:avLst/>
          </a:prstGeom>
        </p:spPr>
      </p:pic>
    </p:spTree>
    <p:extLst>
      <p:ext uri="{BB962C8B-B14F-4D97-AF65-F5344CB8AC3E}">
        <p14:creationId xmlns:p14="http://schemas.microsoft.com/office/powerpoint/2010/main" val="46458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8A3F7-9D0A-3840-B45B-40C99CBB47FD}"/>
              </a:ext>
            </a:extLst>
          </p:cNvPr>
          <p:cNvSpPr>
            <a:spLocks noGrp="1"/>
          </p:cNvSpPr>
          <p:nvPr>
            <p:ph type="title"/>
          </p:nvPr>
        </p:nvSpPr>
        <p:spPr/>
        <p:txBody>
          <a:bodyPr/>
          <a:lstStyle/>
          <a:p>
            <a:r>
              <a:rPr lang="cs-CZ" dirty="0"/>
              <a:t>LED DIODA</a:t>
            </a:r>
          </a:p>
        </p:txBody>
      </p:sp>
      <p:pic>
        <p:nvPicPr>
          <p:cNvPr id="4" name="Zástupný obsah 3">
            <a:extLst>
              <a:ext uri="{FF2B5EF4-FFF2-40B4-BE49-F238E27FC236}">
                <a16:creationId xmlns:a16="http://schemas.microsoft.com/office/drawing/2014/main" id="{477BAD50-7480-A44E-BD39-5B18D372FAB2}"/>
              </a:ext>
            </a:extLst>
          </p:cNvPr>
          <p:cNvPicPr>
            <a:picLocks noGrp="1" noChangeAspect="1"/>
          </p:cNvPicPr>
          <p:nvPr>
            <p:ph idx="1"/>
          </p:nvPr>
        </p:nvPicPr>
        <p:blipFill>
          <a:blip r:embed="rId2"/>
          <a:stretch>
            <a:fillRect/>
          </a:stretch>
        </p:blipFill>
        <p:spPr>
          <a:xfrm>
            <a:off x="7442200" y="1621601"/>
            <a:ext cx="4064000" cy="1435100"/>
          </a:xfrm>
        </p:spPr>
      </p:pic>
      <p:sp>
        <p:nvSpPr>
          <p:cNvPr id="5" name="TextovéPole 4">
            <a:extLst>
              <a:ext uri="{FF2B5EF4-FFF2-40B4-BE49-F238E27FC236}">
                <a16:creationId xmlns:a16="http://schemas.microsoft.com/office/drawing/2014/main" id="{AD2D3164-C41D-D441-862A-19BD3856A89F}"/>
              </a:ext>
            </a:extLst>
          </p:cNvPr>
          <p:cNvSpPr txBox="1"/>
          <p:nvPr/>
        </p:nvSpPr>
        <p:spPr>
          <a:xfrm>
            <a:off x="381000" y="1333500"/>
            <a:ext cx="6908800" cy="4524315"/>
          </a:xfrm>
          <a:prstGeom prst="rect">
            <a:avLst/>
          </a:prstGeom>
          <a:noFill/>
        </p:spPr>
        <p:txBody>
          <a:bodyPr wrap="square" rtlCol="0">
            <a:spAutoFit/>
          </a:bodyPr>
          <a:lstStyle/>
          <a:p>
            <a:r>
              <a:rPr lang="cs-CZ" sz="2400" dirty="0"/>
              <a:t>využívá pro přechod PN </a:t>
            </a:r>
            <a:r>
              <a:rPr lang="cs-CZ" sz="2400" b="1" dirty="0"/>
              <a:t>takové materiály</a:t>
            </a:r>
            <a:r>
              <a:rPr lang="cs-CZ" sz="2400" dirty="0"/>
              <a:t>(Galium-Arsenid), které při průchodu proudu v propustném směru </a:t>
            </a:r>
            <a:r>
              <a:rPr lang="cs-CZ" sz="2400" b="1" dirty="0"/>
              <a:t>vydávají viditelné světlo</a:t>
            </a:r>
            <a:r>
              <a:rPr lang="cs-CZ" sz="2400" dirty="0"/>
              <a:t>. Světlo vzniká vyzářením energie elektronů vydávané při jejich rekombinaci s dírami. Konstrukčně je LED dioda uspořádána tak, že v malém odrazovém reflektoru je umístěn vlastní přechod PN, anoda je připojena tenkým drátkem.</a:t>
            </a:r>
            <a:r>
              <a:rPr lang="cs-CZ" sz="2400" b="1" dirty="0"/>
              <a:t> Barva světla</a:t>
            </a:r>
            <a:r>
              <a:rPr lang="cs-CZ" sz="2400" dirty="0"/>
              <a:t> je dána </a:t>
            </a:r>
            <a:r>
              <a:rPr lang="cs-CZ" sz="2400" b="1" dirty="0"/>
              <a:t>druhem polovodičového materiálu</a:t>
            </a:r>
            <a:r>
              <a:rPr lang="cs-CZ" sz="2400" dirty="0"/>
              <a:t> přičemž barva materiálu pouzdra může a nemusí být přizpůsobena vyzařované barvě - </a:t>
            </a:r>
            <a:r>
              <a:rPr lang="cs-CZ" sz="2400" i="1" dirty="0"/>
              <a:t>takže například i červeně svítící dioda může mít čiré nebo difuzní pouzdro</a:t>
            </a:r>
            <a:r>
              <a:rPr lang="cs-CZ" sz="2400" dirty="0"/>
              <a:t>. </a:t>
            </a:r>
          </a:p>
        </p:txBody>
      </p:sp>
      <p:pic>
        <p:nvPicPr>
          <p:cNvPr id="8" name="Obrázek 7">
            <a:extLst>
              <a:ext uri="{FF2B5EF4-FFF2-40B4-BE49-F238E27FC236}">
                <a16:creationId xmlns:a16="http://schemas.microsoft.com/office/drawing/2014/main" id="{15C7FF18-F2C3-8647-98A6-8DC342944C46}"/>
              </a:ext>
            </a:extLst>
          </p:cNvPr>
          <p:cNvPicPr>
            <a:picLocks noChangeAspect="1"/>
          </p:cNvPicPr>
          <p:nvPr/>
        </p:nvPicPr>
        <p:blipFill>
          <a:blip r:embed="rId3"/>
          <a:stretch>
            <a:fillRect/>
          </a:stretch>
        </p:blipFill>
        <p:spPr>
          <a:xfrm flipH="1">
            <a:off x="10093607" y="3429000"/>
            <a:ext cx="1717393" cy="3091307"/>
          </a:xfrm>
          <a:prstGeom prst="rect">
            <a:avLst/>
          </a:prstGeom>
        </p:spPr>
      </p:pic>
      <p:pic>
        <p:nvPicPr>
          <p:cNvPr id="9" name="Obrázek 8">
            <a:extLst>
              <a:ext uri="{FF2B5EF4-FFF2-40B4-BE49-F238E27FC236}">
                <a16:creationId xmlns:a16="http://schemas.microsoft.com/office/drawing/2014/main" id="{2D417641-CD61-3D4C-A857-1F67652CD580}"/>
              </a:ext>
            </a:extLst>
          </p:cNvPr>
          <p:cNvPicPr>
            <a:picLocks noChangeAspect="1"/>
          </p:cNvPicPr>
          <p:nvPr/>
        </p:nvPicPr>
        <p:blipFill>
          <a:blip r:embed="rId4"/>
          <a:stretch>
            <a:fillRect/>
          </a:stretch>
        </p:blipFill>
        <p:spPr>
          <a:xfrm>
            <a:off x="7257993" y="4058664"/>
            <a:ext cx="2867421" cy="2293937"/>
          </a:xfrm>
          <a:prstGeom prst="rect">
            <a:avLst/>
          </a:prstGeom>
        </p:spPr>
      </p:pic>
    </p:spTree>
    <p:extLst>
      <p:ext uri="{BB962C8B-B14F-4D97-AF65-F5344CB8AC3E}">
        <p14:creationId xmlns:p14="http://schemas.microsoft.com/office/powerpoint/2010/main" val="623987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BC8E0-CB13-F34E-8C83-7CD4F6194811}"/>
              </a:ext>
            </a:extLst>
          </p:cNvPr>
          <p:cNvSpPr>
            <a:spLocks noGrp="1"/>
          </p:cNvSpPr>
          <p:nvPr>
            <p:ph type="title"/>
          </p:nvPr>
        </p:nvSpPr>
        <p:spPr/>
        <p:txBody>
          <a:bodyPr/>
          <a:lstStyle/>
          <a:p>
            <a:r>
              <a:rPr lang="cs-CZ" dirty="0" err="1"/>
              <a:t>Charka</a:t>
            </a:r>
            <a:r>
              <a:rPr lang="cs-CZ" dirty="0"/>
              <a:t> LED</a:t>
            </a:r>
          </a:p>
        </p:txBody>
      </p:sp>
      <p:pic>
        <p:nvPicPr>
          <p:cNvPr id="4" name="Zástupný obsah 3">
            <a:extLst>
              <a:ext uri="{FF2B5EF4-FFF2-40B4-BE49-F238E27FC236}">
                <a16:creationId xmlns:a16="http://schemas.microsoft.com/office/drawing/2014/main" id="{09C2E3EE-7A52-264B-A966-3DD5F49BA5A1}"/>
              </a:ext>
            </a:extLst>
          </p:cNvPr>
          <p:cNvPicPr>
            <a:picLocks noGrp="1" noChangeAspect="1"/>
          </p:cNvPicPr>
          <p:nvPr>
            <p:ph idx="1"/>
          </p:nvPr>
        </p:nvPicPr>
        <p:blipFill>
          <a:blip r:embed="rId2"/>
          <a:stretch>
            <a:fillRect/>
          </a:stretch>
        </p:blipFill>
        <p:spPr>
          <a:xfrm>
            <a:off x="6117325" y="2385632"/>
            <a:ext cx="5623096" cy="3787140"/>
          </a:xfrm>
          <a:prstGeom prst="rect">
            <a:avLst/>
          </a:prstGeom>
        </p:spPr>
      </p:pic>
      <p:pic>
        <p:nvPicPr>
          <p:cNvPr id="5" name="Obrázek 4">
            <a:extLst>
              <a:ext uri="{FF2B5EF4-FFF2-40B4-BE49-F238E27FC236}">
                <a16:creationId xmlns:a16="http://schemas.microsoft.com/office/drawing/2014/main" id="{CB7AEB51-4279-8542-A0D6-22AF8FA19E7E}"/>
              </a:ext>
            </a:extLst>
          </p:cNvPr>
          <p:cNvPicPr>
            <a:picLocks noChangeAspect="1"/>
          </p:cNvPicPr>
          <p:nvPr/>
        </p:nvPicPr>
        <p:blipFill>
          <a:blip r:embed="rId3"/>
          <a:stretch>
            <a:fillRect/>
          </a:stretch>
        </p:blipFill>
        <p:spPr>
          <a:xfrm>
            <a:off x="512539" y="2320184"/>
            <a:ext cx="5583461" cy="3852588"/>
          </a:xfrm>
          <a:prstGeom prst="rect">
            <a:avLst/>
          </a:prstGeom>
        </p:spPr>
      </p:pic>
    </p:spTree>
    <p:extLst>
      <p:ext uri="{BB962C8B-B14F-4D97-AF65-F5344CB8AC3E}">
        <p14:creationId xmlns:p14="http://schemas.microsoft.com/office/powerpoint/2010/main" val="339176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DE6379-0DCB-274E-B418-12D5DC0EF706}"/>
              </a:ext>
            </a:extLst>
          </p:cNvPr>
          <p:cNvSpPr>
            <a:spLocks noGrp="1"/>
          </p:cNvSpPr>
          <p:nvPr>
            <p:ph type="title"/>
          </p:nvPr>
        </p:nvSpPr>
        <p:spPr/>
        <p:txBody>
          <a:bodyPr/>
          <a:lstStyle/>
          <a:p>
            <a:r>
              <a:rPr lang="cs-CZ" b="1" dirty="0"/>
              <a:t>Zapojení</a:t>
            </a:r>
          </a:p>
        </p:txBody>
      </p:sp>
      <p:pic>
        <p:nvPicPr>
          <p:cNvPr id="4" name="Zástupný obsah 3">
            <a:extLst>
              <a:ext uri="{FF2B5EF4-FFF2-40B4-BE49-F238E27FC236}">
                <a16:creationId xmlns:a16="http://schemas.microsoft.com/office/drawing/2014/main" id="{A5BF4046-1815-C44A-84D1-DB644C82EBFD}"/>
              </a:ext>
            </a:extLst>
          </p:cNvPr>
          <p:cNvPicPr>
            <a:picLocks noGrp="1" noChangeAspect="1"/>
          </p:cNvPicPr>
          <p:nvPr>
            <p:ph idx="1"/>
          </p:nvPr>
        </p:nvPicPr>
        <p:blipFill>
          <a:blip r:embed="rId2"/>
          <a:stretch>
            <a:fillRect/>
          </a:stretch>
        </p:blipFill>
        <p:spPr>
          <a:xfrm>
            <a:off x="7347712" y="2364518"/>
            <a:ext cx="4140200" cy="3200400"/>
          </a:xfrm>
        </p:spPr>
      </p:pic>
      <p:sp>
        <p:nvSpPr>
          <p:cNvPr id="5" name="TextovéPole 4">
            <a:extLst>
              <a:ext uri="{FF2B5EF4-FFF2-40B4-BE49-F238E27FC236}">
                <a16:creationId xmlns:a16="http://schemas.microsoft.com/office/drawing/2014/main" id="{F8F0C007-78CF-4449-A994-04ACDADF9061}"/>
              </a:ext>
            </a:extLst>
          </p:cNvPr>
          <p:cNvSpPr txBox="1"/>
          <p:nvPr/>
        </p:nvSpPr>
        <p:spPr>
          <a:xfrm>
            <a:off x="838200" y="1874728"/>
            <a:ext cx="6509512" cy="3970318"/>
          </a:xfrm>
          <a:prstGeom prst="rect">
            <a:avLst/>
          </a:prstGeom>
          <a:noFill/>
        </p:spPr>
        <p:txBody>
          <a:bodyPr wrap="square" rtlCol="0">
            <a:spAutoFit/>
          </a:bodyPr>
          <a:lstStyle/>
          <a:p>
            <a:r>
              <a:rPr lang="cs-CZ" sz="3600" dirty="0"/>
              <a:t>Protože LED dioda se zapojuje ke zdroji </a:t>
            </a:r>
            <a:r>
              <a:rPr lang="cs-CZ" sz="3600" b="1" dirty="0"/>
              <a:t>v propustném směru</a:t>
            </a:r>
            <a:r>
              <a:rPr lang="cs-CZ" sz="3600" dirty="0"/>
              <a:t>, je potřeba </a:t>
            </a:r>
            <a:r>
              <a:rPr lang="cs-CZ" sz="3600" b="1" dirty="0"/>
              <a:t>ochranným odporem</a:t>
            </a:r>
            <a:r>
              <a:rPr lang="cs-CZ" sz="3600" dirty="0"/>
              <a:t> omezit </a:t>
            </a:r>
            <a:r>
              <a:rPr lang="cs-CZ" sz="3600" b="1" dirty="0"/>
              <a:t>maximální proud</a:t>
            </a:r>
            <a:r>
              <a:rPr lang="cs-CZ" sz="3600" dirty="0"/>
              <a:t> diodou dle katalogových hodnot. </a:t>
            </a:r>
            <a:r>
              <a:rPr lang="cs-CZ" sz="3600" b="1" dirty="0"/>
              <a:t>Regulací </a:t>
            </a:r>
            <a:r>
              <a:rPr lang="cs-CZ" sz="3600" b="1" dirty="0" err="1"/>
              <a:t>proudu</a:t>
            </a:r>
            <a:r>
              <a:rPr lang="cs-CZ" sz="3600" dirty="0" err="1"/>
              <a:t>lze</a:t>
            </a:r>
            <a:r>
              <a:rPr lang="cs-CZ" sz="3600" dirty="0"/>
              <a:t> řídit </a:t>
            </a:r>
            <a:r>
              <a:rPr lang="cs-CZ" sz="3600" b="1" dirty="0"/>
              <a:t>jas diody</a:t>
            </a:r>
            <a:r>
              <a:rPr lang="cs-CZ" sz="3600" dirty="0"/>
              <a:t>.</a:t>
            </a:r>
          </a:p>
        </p:txBody>
      </p:sp>
    </p:spTree>
    <p:extLst>
      <p:ext uri="{BB962C8B-B14F-4D97-AF65-F5344CB8AC3E}">
        <p14:creationId xmlns:p14="http://schemas.microsoft.com/office/powerpoint/2010/main" val="2347826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A2505E-73EE-AA45-B294-0D6F21BD83B6}"/>
              </a:ext>
            </a:extLst>
          </p:cNvPr>
          <p:cNvSpPr>
            <a:spLocks noGrp="1"/>
          </p:cNvSpPr>
          <p:nvPr>
            <p:ph type="title"/>
          </p:nvPr>
        </p:nvSpPr>
        <p:spPr/>
        <p:txBody>
          <a:bodyPr/>
          <a:lstStyle/>
          <a:p>
            <a:r>
              <a:rPr lang="cs-CZ" dirty="0"/>
              <a:t>Další druhy diod</a:t>
            </a:r>
          </a:p>
        </p:txBody>
      </p:sp>
      <p:sp>
        <p:nvSpPr>
          <p:cNvPr id="3" name="Zástupný obsah 2">
            <a:extLst>
              <a:ext uri="{FF2B5EF4-FFF2-40B4-BE49-F238E27FC236}">
                <a16:creationId xmlns:a16="http://schemas.microsoft.com/office/drawing/2014/main" id="{2EF08BAB-835E-8B4C-B984-463A71535192}"/>
              </a:ext>
            </a:extLst>
          </p:cNvPr>
          <p:cNvSpPr>
            <a:spLocks noGrp="1"/>
          </p:cNvSpPr>
          <p:nvPr>
            <p:ph idx="1"/>
          </p:nvPr>
        </p:nvSpPr>
        <p:spPr/>
        <p:txBody>
          <a:bodyPr/>
          <a:lstStyle/>
          <a:p>
            <a:r>
              <a:rPr lang="cs-CZ" b="1" dirty="0"/>
              <a:t>Vysokofrekvenční dioda</a:t>
            </a:r>
          </a:p>
          <a:p>
            <a:r>
              <a:rPr lang="cs-CZ" b="1" dirty="0" err="1"/>
              <a:t>Schottkyho</a:t>
            </a:r>
            <a:r>
              <a:rPr lang="cs-CZ" b="1" dirty="0"/>
              <a:t> dioda</a:t>
            </a:r>
          </a:p>
          <a:p>
            <a:r>
              <a:rPr lang="cs-CZ" b="1" dirty="0"/>
              <a:t>Kapacitní dioda – </a:t>
            </a:r>
            <a:r>
              <a:rPr lang="cs-CZ" b="1" dirty="0" err="1"/>
              <a:t>Varikap</a:t>
            </a:r>
            <a:endParaRPr lang="cs-CZ" b="1" dirty="0"/>
          </a:p>
          <a:p>
            <a:r>
              <a:rPr lang="cs-CZ" b="1" dirty="0"/>
              <a:t>Laserová dioda</a:t>
            </a:r>
          </a:p>
          <a:p>
            <a:endParaRPr lang="cs-CZ" dirty="0"/>
          </a:p>
        </p:txBody>
      </p:sp>
      <p:pic>
        <p:nvPicPr>
          <p:cNvPr id="4" name="Obrázek 3">
            <a:extLst>
              <a:ext uri="{FF2B5EF4-FFF2-40B4-BE49-F238E27FC236}">
                <a16:creationId xmlns:a16="http://schemas.microsoft.com/office/drawing/2014/main" id="{4E00672E-0FE5-904D-8943-B1FC884CC33E}"/>
              </a:ext>
            </a:extLst>
          </p:cNvPr>
          <p:cNvPicPr>
            <a:picLocks noChangeAspect="1"/>
          </p:cNvPicPr>
          <p:nvPr/>
        </p:nvPicPr>
        <p:blipFill>
          <a:blip r:embed="rId2"/>
          <a:stretch>
            <a:fillRect/>
          </a:stretch>
        </p:blipFill>
        <p:spPr>
          <a:xfrm>
            <a:off x="5706564" y="2515122"/>
            <a:ext cx="1608364" cy="2305322"/>
          </a:xfrm>
          <a:prstGeom prst="rect">
            <a:avLst/>
          </a:prstGeom>
        </p:spPr>
      </p:pic>
      <p:pic>
        <p:nvPicPr>
          <p:cNvPr id="5" name="Obrázek 4">
            <a:extLst>
              <a:ext uri="{FF2B5EF4-FFF2-40B4-BE49-F238E27FC236}">
                <a16:creationId xmlns:a16="http://schemas.microsoft.com/office/drawing/2014/main" id="{500CEA20-0F0F-8144-B904-F38D814A4126}"/>
              </a:ext>
            </a:extLst>
          </p:cNvPr>
          <p:cNvPicPr>
            <a:picLocks noChangeAspect="1"/>
          </p:cNvPicPr>
          <p:nvPr/>
        </p:nvPicPr>
        <p:blipFill>
          <a:blip r:embed="rId3"/>
          <a:stretch>
            <a:fillRect/>
          </a:stretch>
        </p:blipFill>
        <p:spPr>
          <a:xfrm>
            <a:off x="9879330" y="1942828"/>
            <a:ext cx="1451610" cy="2972344"/>
          </a:xfrm>
          <a:prstGeom prst="rect">
            <a:avLst/>
          </a:prstGeom>
        </p:spPr>
      </p:pic>
      <p:pic>
        <p:nvPicPr>
          <p:cNvPr id="6" name="Obrázek 5">
            <a:extLst>
              <a:ext uri="{FF2B5EF4-FFF2-40B4-BE49-F238E27FC236}">
                <a16:creationId xmlns:a16="http://schemas.microsoft.com/office/drawing/2014/main" id="{109E3F96-6655-BA45-82B4-D9DF32F55A61}"/>
              </a:ext>
            </a:extLst>
          </p:cNvPr>
          <p:cNvPicPr>
            <a:picLocks noChangeAspect="1"/>
          </p:cNvPicPr>
          <p:nvPr/>
        </p:nvPicPr>
        <p:blipFill>
          <a:blip r:embed="rId4"/>
          <a:stretch>
            <a:fillRect/>
          </a:stretch>
        </p:blipFill>
        <p:spPr>
          <a:xfrm>
            <a:off x="7488936" y="1906790"/>
            <a:ext cx="1761744" cy="2913654"/>
          </a:xfrm>
          <a:prstGeom prst="rect">
            <a:avLst/>
          </a:prstGeom>
        </p:spPr>
      </p:pic>
    </p:spTree>
    <p:extLst>
      <p:ext uri="{BB962C8B-B14F-4D97-AF65-F5344CB8AC3E}">
        <p14:creationId xmlns:p14="http://schemas.microsoft.com/office/powerpoint/2010/main" val="2074226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D38028-59AE-134E-B8DF-842DF6C6A1DE}"/>
              </a:ext>
            </a:extLst>
          </p:cNvPr>
          <p:cNvSpPr>
            <a:spLocks noGrp="1"/>
          </p:cNvSpPr>
          <p:nvPr>
            <p:ph type="title"/>
          </p:nvPr>
        </p:nvSpPr>
        <p:spPr/>
        <p:txBody>
          <a:bodyPr/>
          <a:lstStyle/>
          <a:p>
            <a:r>
              <a:rPr lang="cs-CZ" b="1" dirty="0"/>
              <a:t>Bipolární tranzistory</a:t>
            </a:r>
            <a:br>
              <a:rPr lang="cs-CZ" b="1" dirty="0"/>
            </a:br>
            <a:endParaRPr lang="cs-CZ" dirty="0"/>
          </a:p>
        </p:txBody>
      </p:sp>
      <p:pic>
        <p:nvPicPr>
          <p:cNvPr id="4" name="Zástupný obsah 3">
            <a:extLst>
              <a:ext uri="{FF2B5EF4-FFF2-40B4-BE49-F238E27FC236}">
                <a16:creationId xmlns:a16="http://schemas.microsoft.com/office/drawing/2014/main" id="{D321A5D3-6968-094E-BD70-EEEB7DF97823}"/>
              </a:ext>
            </a:extLst>
          </p:cNvPr>
          <p:cNvPicPr>
            <a:picLocks noGrp="1" noChangeAspect="1"/>
          </p:cNvPicPr>
          <p:nvPr>
            <p:ph idx="1"/>
          </p:nvPr>
        </p:nvPicPr>
        <p:blipFill>
          <a:blip r:embed="rId2"/>
          <a:stretch>
            <a:fillRect/>
          </a:stretch>
        </p:blipFill>
        <p:spPr>
          <a:xfrm>
            <a:off x="609600" y="1027906"/>
            <a:ext cx="2971800" cy="2971800"/>
          </a:xfrm>
        </p:spPr>
      </p:pic>
      <p:sp>
        <p:nvSpPr>
          <p:cNvPr id="5" name="TextovéPole 4">
            <a:extLst>
              <a:ext uri="{FF2B5EF4-FFF2-40B4-BE49-F238E27FC236}">
                <a16:creationId xmlns:a16="http://schemas.microsoft.com/office/drawing/2014/main" id="{0624BBBE-8EA9-794C-9D6C-CD3F5C0AD540}"/>
              </a:ext>
            </a:extLst>
          </p:cNvPr>
          <p:cNvSpPr txBox="1"/>
          <p:nvPr/>
        </p:nvSpPr>
        <p:spPr>
          <a:xfrm>
            <a:off x="3810000" y="1183204"/>
            <a:ext cx="7772400" cy="3323987"/>
          </a:xfrm>
          <a:prstGeom prst="rect">
            <a:avLst/>
          </a:prstGeom>
          <a:noFill/>
        </p:spPr>
        <p:txBody>
          <a:bodyPr wrap="square" rtlCol="0">
            <a:spAutoFit/>
          </a:bodyPr>
          <a:lstStyle/>
          <a:p>
            <a:r>
              <a:rPr lang="cs-CZ" sz="2400" dirty="0"/>
              <a:t>Bipolární tranzistory jsou polovodičové součástky tvořené třemi polovodiči se dvěma přechody PN poskládané ve struktuře </a:t>
            </a:r>
            <a:r>
              <a:rPr lang="cs-CZ" sz="2400" b="1" dirty="0"/>
              <a:t>NPN</a:t>
            </a:r>
            <a:r>
              <a:rPr lang="cs-CZ" sz="2400" dirty="0"/>
              <a:t> nebo </a:t>
            </a:r>
            <a:r>
              <a:rPr lang="cs-CZ" sz="2400" b="1" dirty="0"/>
              <a:t>PNP</a:t>
            </a:r>
            <a:r>
              <a:rPr lang="cs-CZ" sz="2400" dirty="0"/>
              <a:t>. Pracují s </a:t>
            </a:r>
            <a:r>
              <a:rPr lang="cs-CZ" sz="2400" b="1" dirty="0"/>
              <a:t>oběma typy majoritních nosičů</a:t>
            </a:r>
            <a:r>
              <a:rPr lang="cs-CZ" sz="2400" dirty="0"/>
              <a:t> - s elektrony i s děrami - proto </a:t>
            </a:r>
            <a:r>
              <a:rPr lang="cs-CZ" sz="2400" b="1" dirty="0"/>
              <a:t>bipolární.</a:t>
            </a:r>
            <a:endParaRPr lang="cs-CZ" sz="2400" dirty="0"/>
          </a:p>
          <a:p>
            <a:r>
              <a:rPr lang="cs-CZ" sz="2400" dirty="0"/>
              <a:t>Vývody se označují jako </a:t>
            </a:r>
            <a:r>
              <a:rPr lang="cs-CZ" sz="2400" b="1" dirty="0"/>
              <a:t>Kolektor</a:t>
            </a:r>
            <a:r>
              <a:rPr lang="cs-CZ" sz="2400" dirty="0"/>
              <a:t> </a:t>
            </a:r>
            <a:r>
              <a:rPr lang="cs-CZ" sz="2400" b="1" dirty="0"/>
              <a:t>Báze</a:t>
            </a:r>
            <a:r>
              <a:rPr lang="cs-CZ" sz="2400" dirty="0"/>
              <a:t> a </a:t>
            </a:r>
            <a:r>
              <a:rPr lang="cs-CZ" sz="2400" b="1" dirty="0"/>
              <a:t>Emitor</a:t>
            </a:r>
            <a:r>
              <a:rPr lang="cs-CZ" sz="2400" dirty="0"/>
              <a:t>.</a:t>
            </a:r>
          </a:p>
          <a:p>
            <a:r>
              <a:rPr lang="cs-CZ" sz="2400" dirty="0"/>
              <a:t>Bázová vrstva je velmi tenká, emitorová vrstva má vyšší koncentraci příměsí než kolektorová. Tranzistory slouží k </a:t>
            </a:r>
            <a:r>
              <a:rPr lang="cs-CZ" sz="2400" b="1" dirty="0"/>
              <a:t>zesilování</a:t>
            </a:r>
            <a:r>
              <a:rPr lang="cs-CZ" sz="2400" dirty="0"/>
              <a:t>, </a:t>
            </a:r>
            <a:r>
              <a:rPr lang="cs-CZ" sz="2400" b="1" dirty="0"/>
              <a:t>regulaci</a:t>
            </a:r>
            <a:r>
              <a:rPr lang="cs-CZ" sz="2400" dirty="0"/>
              <a:t>, nebo ke </a:t>
            </a:r>
            <a:r>
              <a:rPr lang="cs-CZ" sz="2400" b="1" dirty="0"/>
              <a:t>spínání</a:t>
            </a:r>
            <a:r>
              <a:rPr lang="cs-CZ" sz="2400" dirty="0"/>
              <a:t>.</a:t>
            </a:r>
          </a:p>
          <a:p>
            <a:endParaRPr lang="cs-CZ" dirty="0"/>
          </a:p>
        </p:txBody>
      </p:sp>
      <p:pic>
        <p:nvPicPr>
          <p:cNvPr id="6" name="Obrázek 5">
            <a:extLst>
              <a:ext uri="{FF2B5EF4-FFF2-40B4-BE49-F238E27FC236}">
                <a16:creationId xmlns:a16="http://schemas.microsoft.com/office/drawing/2014/main" id="{4A19615B-CFB8-9B4D-85EB-2ACDB3CFB029}"/>
              </a:ext>
            </a:extLst>
          </p:cNvPr>
          <p:cNvPicPr>
            <a:picLocks noChangeAspect="1"/>
          </p:cNvPicPr>
          <p:nvPr/>
        </p:nvPicPr>
        <p:blipFill>
          <a:blip r:embed="rId3"/>
          <a:stretch>
            <a:fillRect/>
          </a:stretch>
        </p:blipFill>
        <p:spPr>
          <a:xfrm>
            <a:off x="635000" y="4251325"/>
            <a:ext cx="4648200" cy="2571750"/>
          </a:xfrm>
          <a:prstGeom prst="rect">
            <a:avLst/>
          </a:prstGeom>
        </p:spPr>
      </p:pic>
      <p:pic>
        <p:nvPicPr>
          <p:cNvPr id="3" name="Obrázek 2">
            <a:extLst>
              <a:ext uri="{FF2B5EF4-FFF2-40B4-BE49-F238E27FC236}">
                <a16:creationId xmlns:a16="http://schemas.microsoft.com/office/drawing/2014/main" id="{6B638FA4-1B1C-734F-A994-E0C4F50FDF38}"/>
              </a:ext>
            </a:extLst>
          </p:cNvPr>
          <p:cNvPicPr>
            <a:picLocks noChangeAspect="1"/>
          </p:cNvPicPr>
          <p:nvPr/>
        </p:nvPicPr>
        <p:blipFill>
          <a:blip r:embed="rId4"/>
          <a:stretch>
            <a:fillRect/>
          </a:stretch>
        </p:blipFill>
        <p:spPr>
          <a:xfrm>
            <a:off x="5283200" y="4319405"/>
            <a:ext cx="5930900" cy="1968500"/>
          </a:xfrm>
          <a:prstGeom prst="rect">
            <a:avLst/>
          </a:prstGeom>
        </p:spPr>
      </p:pic>
    </p:spTree>
    <p:extLst>
      <p:ext uri="{BB962C8B-B14F-4D97-AF65-F5344CB8AC3E}">
        <p14:creationId xmlns:p14="http://schemas.microsoft.com/office/powerpoint/2010/main" val="178251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6B5383-5AED-FF44-B232-7C4CEA16E20C}"/>
              </a:ext>
            </a:extLst>
          </p:cNvPr>
          <p:cNvSpPr>
            <a:spLocks noGrp="1"/>
          </p:cNvSpPr>
          <p:nvPr>
            <p:ph type="title"/>
          </p:nvPr>
        </p:nvSpPr>
        <p:spPr/>
        <p:txBody>
          <a:bodyPr/>
          <a:lstStyle/>
          <a:p>
            <a:r>
              <a:rPr lang="cs-CZ" dirty="0"/>
              <a:t>BIPOLÁRNÍ TRANZISTORY - POUZDRA</a:t>
            </a:r>
          </a:p>
        </p:txBody>
      </p:sp>
      <p:pic>
        <p:nvPicPr>
          <p:cNvPr id="4" name="Zástupný obsah 3">
            <a:extLst>
              <a:ext uri="{FF2B5EF4-FFF2-40B4-BE49-F238E27FC236}">
                <a16:creationId xmlns:a16="http://schemas.microsoft.com/office/drawing/2014/main" id="{E2EE1A48-C333-0C49-AFF0-3791AEF148BB}"/>
              </a:ext>
            </a:extLst>
          </p:cNvPr>
          <p:cNvPicPr>
            <a:picLocks noGrp="1" noChangeAspect="1"/>
          </p:cNvPicPr>
          <p:nvPr>
            <p:ph idx="1"/>
          </p:nvPr>
        </p:nvPicPr>
        <p:blipFill>
          <a:blip r:embed="rId2"/>
          <a:stretch>
            <a:fillRect/>
          </a:stretch>
        </p:blipFill>
        <p:spPr>
          <a:xfrm>
            <a:off x="190500" y="1305677"/>
            <a:ext cx="3810000" cy="2857500"/>
          </a:xfrm>
        </p:spPr>
      </p:pic>
      <p:pic>
        <p:nvPicPr>
          <p:cNvPr id="5" name="Obrázek 4">
            <a:extLst>
              <a:ext uri="{FF2B5EF4-FFF2-40B4-BE49-F238E27FC236}">
                <a16:creationId xmlns:a16="http://schemas.microsoft.com/office/drawing/2014/main" id="{EE4E7516-AEBC-1E4E-A08F-3A46DBE21920}"/>
              </a:ext>
            </a:extLst>
          </p:cNvPr>
          <p:cNvPicPr>
            <a:picLocks noChangeAspect="1"/>
          </p:cNvPicPr>
          <p:nvPr/>
        </p:nvPicPr>
        <p:blipFill>
          <a:blip r:embed="rId3"/>
          <a:stretch>
            <a:fillRect/>
          </a:stretch>
        </p:blipFill>
        <p:spPr>
          <a:xfrm>
            <a:off x="4000500" y="1690688"/>
            <a:ext cx="7620000" cy="4076700"/>
          </a:xfrm>
          <a:prstGeom prst="rect">
            <a:avLst/>
          </a:prstGeom>
        </p:spPr>
      </p:pic>
    </p:spTree>
    <p:extLst>
      <p:ext uri="{BB962C8B-B14F-4D97-AF65-F5344CB8AC3E}">
        <p14:creationId xmlns:p14="http://schemas.microsoft.com/office/powerpoint/2010/main" val="139801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1D6E5F-4AD5-EC4B-8368-135ABB01515C}"/>
              </a:ext>
            </a:extLst>
          </p:cNvPr>
          <p:cNvSpPr>
            <a:spLocks noGrp="1"/>
          </p:cNvSpPr>
          <p:nvPr>
            <p:ph type="title"/>
          </p:nvPr>
        </p:nvSpPr>
        <p:spPr/>
        <p:txBody>
          <a:bodyPr/>
          <a:lstStyle/>
          <a:p>
            <a:r>
              <a:rPr lang="cs-CZ" dirty="0"/>
              <a:t>Polovodiče</a:t>
            </a:r>
          </a:p>
        </p:txBody>
      </p:sp>
      <p:pic>
        <p:nvPicPr>
          <p:cNvPr id="4" name="Zástupný obsah 3">
            <a:extLst>
              <a:ext uri="{FF2B5EF4-FFF2-40B4-BE49-F238E27FC236}">
                <a16:creationId xmlns:a16="http://schemas.microsoft.com/office/drawing/2014/main" id="{9588C4AF-819D-3948-90B2-408E17F02DFD}"/>
              </a:ext>
            </a:extLst>
          </p:cNvPr>
          <p:cNvPicPr>
            <a:picLocks noGrp="1" noChangeAspect="1"/>
          </p:cNvPicPr>
          <p:nvPr>
            <p:ph idx="1"/>
          </p:nvPr>
        </p:nvPicPr>
        <p:blipFill>
          <a:blip r:embed="rId2"/>
          <a:stretch>
            <a:fillRect/>
          </a:stretch>
        </p:blipFill>
        <p:spPr>
          <a:xfrm>
            <a:off x="4122316" y="1825625"/>
            <a:ext cx="3947367" cy="4351338"/>
          </a:xfrm>
          <a:prstGeom prst="rect">
            <a:avLst/>
          </a:prstGeom>
        </p:spPr>
      </p:pic>
    </p:spTree>
    <p:extLst>
      <p:ext uri="{BB962C8B-B14F-4D97-AF65-F5344CB8AC3E}">
        <p14:creationId xmlns:p14="http://schemas.microsoft.com/office/powerpoint/2010/main" val="87307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3BBF9C-687D-F844-9DB4-809F8B7AACC6}"/>
              </a:ext>
            </a:extLst>
          </p:cNvPr>
          <p:cNvSpPr>
            <a:spLocks noGrp="1"/>
          </p:cNvSpPr>
          <p:nvPr>
            <p:ph type="title"/>
          </p:nvPr>
        </p:nvSpPr>
        <p:spPr/>
        <p:txBody>
          <a:bodyPr/>
          <a:lstStyle/>
          <a:p>
            <a:r>
              <a:rPr lang="cs-CZ" b="1" dirty="0"/>
              <a:t>Tranzistorový jev</a:t>
            </a:r>
            <a:endParaRPr lang="cs-CZ" dirty="0"/>
          </a:p>
        </p:txBody>
      </p:sp>
      <p:sp>
        <p:nvSpPr>
          <p:cNvPr id="3" name="Zástupný obsah 2">
            <a:extLst>
              <a:ext uri="{FF2B5EF4-FFF2-40B4-BE49-F238E27FC236}">
                <a16:creationId xmlns:a16="http://schemas.microsoft.com/office/drawing/2014/main" id="{8B274CCC-2C3E-AC4F-84BB-F90BD02A45C9}"/>
              </a:ext>
            </a:extLst>
          </p:cNvPr>
          <p:cNvSpPr>
            <a:spLocks noGrp="1"/>
          </p:cNvSpPr>
          <p:nvPr>
            <p:ph idx="1"/>
          </p:nvPr>
        </p:nvSpPr>
        <p:spPr>
          <a:xfrm>
            <a:off x="838200" y="1270000"/>
            <a:ext cx="10515600" cy="4906963"/>
          </a:xfrm>
        </p:spPr>
        <p:txBody>
          <a:bodyPr/>
          <a:lstStyle/>
          <a:p>
            <a:r>
              <a:rPr lang="cs-CZ" dirty="0"/>
              <a:t>Bez vnějších zdrojů se na obou přechodech vytvoří  vyprázdněné oblasti.</a:t>
            </a:r>
          </a:p>
        </p:txBody>
      </p:sp>
      <p:pic>
        <p:nvPicPr>
          <p:cNvPr id="4" name="Obrázek 3">
            <a:extLst>
              <a:ext uri="{FF2B5EF4-FFF2-40B4-BE49-F238E27FC236}">
                <a16:creationId xmlns:a16="http://schemas.microsoft.com/office/drawing/2014/main" id="{09F28251-F908-3E43-A023-74E8263CD2D2}"/>
              </a:ext>
            </a:extLst>
          </p:cNvPr>
          <p:cNvPicPr>
            <a:picLocks noChangeAspect="1"/>
          </p:cNvPicPr>
          <p:nvPr/>
        </p:nvPicPr>
        <p:blipFill>
          <a:blip r:embed="rId2"/>
          <a:stretch>
            <a:fillRect/>
          </a:stretch>
        </p:blipFill>
        <p:spPr>
          <a:xfrm>
            <a:off x="2514600" y="1778000"/>
            <a:ext cx="7620000" cy="5080000"/>
          </a:xfrm>
          <a:prstGeom prst="rect">
            <a:avLst/>
          </a:prstGeom>
        </p:spPr>
      </p:pic>
    </p:spTree>
    <p:extLst>
      <p:ext uri="{BB962C8B-B14F-4D97-AF65-F5344CB8AC3E}">
        <p14:creationId xmlns:p14="http://schemas.microsoft.com/office/powerpoint/2010/main" val="228472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CE34B2-BC64-E044-93C1-2B48E7313F1B}"/>
              </a:ext>
            </a:extLst>
          </p:cNvPr>
          <p:cNvSpPr>
            <a:spLocks noGrp="1"/>
          </p:cNvSpPr>
          <p:nvPr>
            <p:ph type="title"/>
          </p:nvPr>
        </p:nvSpPr>
        <p:spPr>
          <a:xfrm>
            <a:off x="409074" y="365126"/>
            <a:ext cx="10944726" cy="888206"/>
          </a:xfrm>
        </p:spPr>
        <p:txBody>
          <a:bodyPr/>
          <a:lstStyle/>
          <a:p>
            <a:r>
              <a:rPr lang="cs-CZ" dirty="0"/>
              <a:t>Tranzistorový jev – C napětí v závěrném směru</a:t>
            </a:r>
          </a:p>
        </p:txBody>
      </p:sp>
      <p:pic>
        <p:nvPicPr>
          <p:cNvPr id="4" name="Zástupný obsah 3">
            <a:extLst>
              <a:ext uri="{FF2B5EF4-FFF2-40B4-BE49-F238E27FC236}">
                <a16:creationId xmlns:a16="http://schemas.microsoft.com/office/drawing/2014/main" id="{E3FD9408-BEFB-DA42-8097-D51119F59A5F}"/>
              </a:ext>
            </a:extLst>
          </p:cNvPr>
          <p:cNvPicPr>
            <a:picLocks noGrp="1" noChangeAspect="1"/>
          </p:cNvPicPr>
          <p:nvPr>
            <p:ph idx="1"/>
          </p:nvPr>
        </p:nvPicPr>
        <p:blipFill>
          <a:blip r:embed="rId2"/>
          <a:stretch>
            <a:fillRect/>
          </a:stretch>
        </p:blipFill>
        <p:spPr>
          <a:xfrm>
            <a:off x="2832496" y="1253331"/>
            <a:ext cx="6527007" cy="4351338"/>
          </a:xfrm>
        </p:spPr>
      </p:pic>
      <p:sp>
        <p:nvSpPr>
          <p:cNvPr id="5" name="TextovéPole 4">
            <a:extLst>
              <a:ext uri="{FF2B5EF4-FFF2-40B4-BE49-F238E27FC236}">
                <a16:creationId xmlns:a16="http://schemas.microsoft.com/office/drawing/2014/main" id="{5C756C51-47FB-9241-8D7B-25CA02DECD6D}"/>
              </a:ext>
            </a:extLst>
          </p:cNvPr>
          <p:cNvSpPr txBox="1"/>
          <p:nvPr/>
        </p:nvSpPr>
        <p:spPr>
          <a:xfrm>
            <a:off x="577516" y="5604669"/>
            <a:ext cx="10776284" cy="1200329"/>
          </a:xfrm>
          <a:prstGeom prst="rect">
            <a:avLst/>
          </a:prstGeom>
          <a:noFill/>
        </p:spPr>
        <p:txBody>
          <a:bodyPr wrap="square" rtlCol="0">
            <a:spAutoFit/>
          </a:bodyPr>
          <a:lstStyle/>
          <a:p>
            <a:r>
              <a:rPr lang="cs-CZ" sz="2400" dirty="0"/>
              <a:t>Na </a:t>
            </a:r>
            <a:r>
              <a:rPr lang="cs-CZ" sz="2400" b="1" dirty="0"/>
              <a:t>kolektorový přechod</a:t>
            </a:r>
            <a:r>
              <a:rPr lang="cs-CZ" sz="2400" dirty="0"/>
              <a:t> B-C připojíme napětí v závěrném směru, čímž se zvětší vyprázdněná oblast na tomto přechodu, obvodem protéká jen nepatrný </a:t>
            </a:r>
            <a:r>
              <a:rPr lang="cs-CZ" sz="2400" b="1" dirty="0"/>
              <a:t>zbytkový proud</a:t>
            </a:r>
            <a:r>
              <a:rPr lang="cs-CZ" sz="2400" dirty="0"/>
              <a:t> tvořený vlastní vodivostí teplem uvolněných nosičů</a:t>
            </a:r>
            <a:r>
              <a:rPr lang="cs-CZ" dirty="0"/>
              <a:t>. </a:t>
            </a:r>
          </a:p>
        </p:txBody>
      </p:sp>
    </p:spTree>
    <p:extLst>
      <p:ext uri="{BB962C8B-B14F-4D97-AF65-F5344CB8AC3E}">
        <p14:creationId xmlns:p14="http://schemas.microsoft.com/office/powerpoint/2010/main" val="1566307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3FA69D-9E19-AF4A-A90F-9E68087A6333}"/>
              </a:ext>
            </a:extLst>
          </p:cNvPr>
          <p:cNvSpPr>
            <a:spLocks noGrp="1"/>
          </p:cNvSpPr>
          <p:nvPr>
            <p:ph type="title"/>
          </p:nvPr>
        </p:nvSpPr>
        <p:spPr>
          <a:xfrm>
            <a:off x="838200" y="365125"/>
            <a:ext cx="10515600" cy="886159"/>
          </a:xfrm>
        </p:spPr>
        <p:txBody>
          <a:bodyPr>
            <a:normAutofit fontScale="90000"/>
          </a:bodyPr>
          <a:lstStyle/>
          <a:p>
            <a:r>
              <a:rPr lang="cs-CZ" dirty="0"/>
              <a:t>Tranzistorový jev – E napětí v propustném směru</a:t>
            </a:r>
          </a:p>
        </p:txBody>
      </p:sp>
      <p:pic>
        <p:nvPicPr>
          <p:cNvPr id="4" name="Zástupný obsah 3">
            <a:extLst>
              <a:ext uri="{FF2B5EF4-FFF2-40B4-BE49-F238E27FC236}">
                <a16:creationId xmlns:a16="http://schemas.microsoft.com/office/drawing/2014/main" id="{FA345BD2-68AD-9544-A953-F6F81AAB7DA9}"/>
              </a:ext>
            </a:extLst>
          </p:cNvPr>
          <p:cNvPicPr>
            <a:picLocks noGrp="1" noChangeAspect="1"/>
          </p:cNvPicPr>
          <p:nvPr>
            <p:ph idx="1"/>
          </p:nvPr>
        </p:nvPicPr>
        <p:blipFill>
          <a:blip r:embed="rId2"/>
          <a:stretch>
            <a:fillRect/>
          </a:stretch>
        </p:blipFill>
        <p:spPr>
          <a:xfrm>
            <a:off x="2832496" y="1251284"/>
            <a:ext cx="6527007" cy="4351338"/>
          </a:xfrm>
        </p:spPr>
      </p:pic>
      <p:sp>
        <p:nvSpPr>
          <p:cNvPr id="5" name="TextovéPole 4">
            <a:extLst>
              <a:ext uri="{FF2B5EF4-FFF2-40B4-BE49-F238E27FC236}">
                <a16:creationId xmlns:a16="http://schemas.microsoft.com/office/drawing/2014/main" id="{1F031642-34B7-2D4D-9708-5E19446750E7}"/>
              </a:ext>
            </a:extLst>
          </p:cNvPr>
          <p:cNvSpPr txBox="1"/>
          <p:nvPr/>
        </p:nvSpPr>
        <p:spPr>
          <a:xfrm>
            <a:off x="0" y="5606716"/>
            <a:ext cx="11839074" cy="1200329"/>
          </a:xfrm>
          <a:prstGeom prst="rect">
            <a:avLst/>
          </a:prstGeom>
          <a:noFill/>
        </p:spPr>
        <p:txBody>
          <a:bodyPr wrap="square" rtlCol="0">
            <a:spAutoFit/>
          </a:bodyPr>
          <a:lstStyle/>
          <a:p>
            <a:r>
              <a:rPr lang="cs-CZ" dirty="0"/>
              <a:t>Na </a:t>
            </a:r>
            <a:r>
              <a:rPr lang="cs-CZ" b="1" dirty="0"/>
              <a:t>emitorový přechod</a:t>
            </a:r>
            <a:r>
              <a:rPr lang="cs-CZ" dirty="0"/>
              <a:t> B-E připojíme napětí v propustném směru s vyšší hodnotou než je </a:t>
            </a:r>
            <a:r>
              <a:rPr lang="cs-CZ" b="1" dirty="0"/>
              <a:t>difuzní </a:t>
            </a:r>
            <a:r>
              <a:rPr lang="cs-CZ" dirty="0"/>
              <a:t>napětí. Volné elektrony </a:t>
            </a:r>
            <a:r>
              <a:rPr lang="cs-CZ" b="1" dirty="0"/>
              <a:t>proudí</a:t>
            </a:r>
            <a:r>
              <a:rPr lang="cs-CZ" dirty="0"/>
              <a:t> z emitoru otevřeným přechodem </a:t>
            </a:r>
            <a:r>
              <a:rPr lang="cs-CZ" b="1" dirty="0"/>
              <a:t>do báze</a:t>
            </a:r>
            <a:r>
              <a:rPr lang="cs-CZ" dirty="0"/>
              <a:t>, odkud jsou </a:t>
            </a:r>
            <a:r>
              <a:rPr lang="cs-CZ" b="1" dirty="0"/>
              <a:t>odsávány</a:t>
            </a:r>
            <a:r>
              <a:rPr lang="cs-CZ" dirty="0"/>
              <a:t> do prostoru kolektoru a tvoří </a:t>
            </a:r>
            <a:r>
              <a:rPr lang="cs-CZ" b="1" dirty="0"/>
              <a:t>kolektorový proud</a:t>
            </a:r>
            <a:r>
              <a:rPr lang="cs-CZ" dirty="0"/>
              <a:t>, protože pro ně je tento přechod (na rozdíl od děr v bázi) otevřen. Jen </a:t>
            </a:r>
            <a:r>
              <a:rPr lang="cs-CZ" b="1" dirty="0"/>
              <a:t>malé množství</a:t>
            </a:r>
            <a:r>
              <a:rPr lang="cs-CZ" dirty="0"/>
              <a:t> těchto elektronů </a:t>
            </a:r>
            <a:r>
              <a:rPr lang="cs-CZ" b="1" dirty="0"/>
              <a:t>rekombinuje s děrami</a:t>
            </a:r>
            <a:r>
              <a:rPr lang="cs-CZ" dirty="0"/>
              <a:t> v bázi a tvoří </a:t>
            </a:r>
            <a:r>
              <a:rPr lang="cs-CZ" b="1" dirty="0"/>
              <a:t>bázový proud</a:t>
            </a:r>
            <a:r>
              <a:rPr lang="cs-CZ" dirty="0"/>
              <a:t>. </a:t>
            </a:r>
          </a:p>
        </p:txBody>
      </p:sp>
    </p:spTree>
    <p:extLst>
      <p:ext uri="{BB962C8B-B14F-4D97-AF65-F5344CB8AC3E}">
        <p14:creationId xmlns:p14="http://schemas.microsoft.com/office/powerpoint/2010/main" val="664259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7AC0A8-DDE8-DB40-8FF4-FA1F4E38F15E}"/>
              </a:ext>
            </a:extLst>
          </p:cNvPr>
          <p:cNvSpPr>
            <a:spLocks noGrp="1"/>
          </p:cNvSpPr>
          <p:nvPr>
            <p:ph type="title"/>
          </p:nvPr>
        </p:nvSpPr>
        <p:spPr/>
        <p:txBody>
          <a:bodyPr/>
          <a:lstStyle/>
          <a:p>
            <a:r>
              <a:rPr lang="cs-CZ" dirty="0"/>
              <a:t>Dohodnutá terminologie</a:t>
            </a:r>
          </a:p>
        </p:txBody>
      </p:sp>
      <p:pic>
        <p:nvPicPr>
          <p:cNvPr id="4" name="Zástupný obsah 3">
            <a:extLst>
              <a:ext uri="{FF2B5EF4-FFF2-40B4-BE49-F238E27FC236}">
                <a16:creationId xmlns:a16="http://schemas.microsoft.com/office/drawing/2014/main" id="{70D18956-65B8-8240-9F38-D75428605F25}"/>
              </a:ext>
            </a:extLst>
          </p:cNvPr>
          <p:cNvPicPr>
            <a:picLocks noGrp="1" noChangeAspect="1"/>
          </p:cNvPicPr>
          <p:nvPr>
            <p:ph idx="1"/>
          </p:nvPr>
        </p:nvPicPr>
        <p:blipFill>
          <a:blip r:embed="rId2"/>
          <a:stretch>
            <a:fillRect/>
          </a:stretch>
        </p:blipFill>
        <p:spPr>
          <a:xfrm>
            <a:off x="528997" y="2171951"/>
            <a:ext cx="7378424" cy="2929438"/>
          </a:xfrm>
          <a:prstGeom prst="rect">
            <a:avLst/>
          </a:prstGeom>
        </p:spPr>
      </p:pic>
      <p:pic>
        <p:nvPicPr>
          <p:cNvPr id="5" name="Obrázek 4">
            <a:extLst>
              <a:ext uri="{FF2B5EF4-FFF2-40B4-BE49-F238E27FC236}">
                <a16:creationId xmlns:a16="http://schemas.microsoft.com/office/drawing/2014/main" id="{A022B8C2-7BEF-BE45-B95A-BFE8384DA77A}"/>
              </a:ext>
            </a:extLst>
          </p:cNvPr>
          <p:cNvPicPr>
            <a:picLocks noChangeAspect="1"/>
          </p:cNvPicPr>
          <p:nvPr/>
        </p:nvPicPr>
        <p:blipFill>
          <a:blip r:embed="rId3"/>
          <a:stretch>
            <a:fillRect/>
          </a:stretch>
        </p:blipFill>
        <p:spPr>
          <a:xfrm>
            <a:off x="8321842" y="1496511"/>
            <a:ext cx="2617537" cy="2656030"/>
          </a:xfrm>
          <a:prstGeom prst="rect">
            <a:avLst/>
          </a:prstGeom>
        </p:spPr>
      </p:pic>
    </p:spTree>
    <p:extLst>
      <p:ext uri="{BB962C8B-B14F-4D97-AF65-F5344CB8AC3E}">
        <p14:creationId xmlns:p14="http://schemas.microsoft.com/office/powerpoint/2010/main" val="25345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48AA07-0401-A24D-A884-611801F30151}"/>
              </a:ext>
            </a:extLst>
          </p:cNvPr>
          <p:cNvSpPr>
            <a:spLocks noGrp="1"/>
          </p:cNvSpPr>
          <p:nvPr>
            <p:ph type="title"/>
          </p:nvPr>
        </p:nvSpPr>
        <p:spPr/>
        <p:txBody>
          <a:bodyPr/>
          <a:lstStyle/>
          <a:p>
            <a:r>
              <a:rPr lang="cs-CZ" b="1" dirty="0"/>
              <a:t>Funkční zapojení tranzistoru NPN</a:t>
            </a:r>
            <a:endParaRPr lang="cs-CZ" dirty="0"/>
          </a:p>
        </p:txBody>
      </p:sp>
      <p:sp>
        <p:nvSpPr>
          <p:cNvPr id="3" name="Zástupný obsah 2">
            <a:extLst>
              <a:ext uri="{FF2B5EF4-FFF2-40B4-BE49-F238E27FC236}">
                <a16:creationId xmlns:a16="http://schemas.microsoft.com/office/drawing/2014/main" id="{ABAEABD0-88FE-774C-B2DF-573A8D1066A0}"/>
              </a:ext>
            </a:extLst>
          </p:cNvPr>
          <p:cNvSpPr>
            <a:spLocks noGrp="1"/>
          </p:cNvSpPr>
          <p:nvPr>
            <p:ph idx="1"/>
          </p:nvPr>
        </p:nvSpPr>
        <p:spPr>
          <a:xfrm>
            <a:off x="201195" y="1419726"/>
            <a:ext cx="11789609" cy="4987192"/>
          </a:xfrm>
        </p:spPr>
        <p:txBody>
          <a:bodyPr/>
          <a:lstStyle/>
          <a:p>
            <a:pPr marL="0" indent="0">
              <a:buNone/>
            </a:pPr>
            <a:r>
              <a:rPr lang="cs-CZ" dirty="0"/>
              <a:t>Malým </a:t>
            </a:r>
            <a:r>
              <a:rPr lang="cs-CZ" b="1" dirty="0"/>
              <a:t>bázovým proudem I</a:t>
            </a:r>
            <a:r>
              <a:rPr lang="cs-CZ" b="1" baseline="-25000" dirty="0"/>
              <a:t>B</a:t>
            </a:r>
            <a:r>
              <a:rPr lang="cs-CZ" dirty="0"/>
              <a:t> procházejícím </a:t>
            </a:r>
          </a:p>
          <a:p>
            <a:pPr marL="0" indent="0">
              <a:buNone/>
            </a:pPr>
            <a:r>
              <a:rPr lang="cs-CZ" dirty="0"/>
              <a:t>otevřeným </a:t>
            </a:r>
            <a:r>
              <a:rPr lang="cs-CZ" b="1" dirty="0"/>
              <a:t>přechodem báze-emitor</a:t>
            </a:r>
            <a:r>
              <a:rPr lang="cs-CZ" dirty="0"/>
              <a:t> </a:t>
            </a:r>
          </a:p>
          <a:p>
            <a:pPr marL="0" indent="0">
              <a:buNone/>
            </a:pPr>
            <a:r>
              <a:rPr lang="cs-CZ" dirty="0"/>
              <a:t>se spustí několikanásobně větší </a:t>
            </a:r>
          </a:p>
          <a:p>
            <a:pPr marL="0" indent="0">
              <a:buNone/>
            </a:pPr>
            <a:r>
              <a:rPr lang="cs-CZ" b="1" dirty="0"/>
              <a:t>kolektorový proud I</a:t>
            </a:r>
            <a:r>
              <a:rPr lang="cs-CZ" b="1" baseline="-25000" dirty="0"/>
              <a:t>C</a:t>
            </a:r>
            <a:r>
              <a:rPr lang="cs-CZ" dirty="0"/>
              <a:t> procházející celou </a:t>
            </a:r>
          </a:p>
          <a:p>
            <a:pPr marL="0" indent="0">
              <a:buNone/>
            </a:pPr>
            <a:r>
              <a:rPr lang="cs-CZ" b="1" dirty="0"/>
              <a:t>strukturou kolektor-báze-emitor</a:t>
            </a:r>
            <a:r>
              <a:rPr lang="cs-CZ" dirty="0"/>
              <a:t>. </a:t>
            </a:r>
          </a:p>
          <a:p>
            <a:pPr marL="0" indent="0">
              <a:buNone/>
            </a:pPr>
            <a:r>
              <a:rPr lang="cs-CZ" b="1" dirty="0"/>
              <a:t>Velikostí bázového proudu</a:t>
            </a:r>
            <a:r>
              <a:rPr lang="cs-CZ" dirty="0"/>
              <a:t> lze plynule </a:t>
            </a:r>
          </a:p>
          <a:p>
            <a:pPr marL="0" indent="0">
              <a:buNone/>
            </a:pPr>
            <a:r>
              <a:rPr lang="cs-CZ" dirty="0"/>
              <a:t>regulovat </a:t>
            </a:r>
            <a:r>
              <a:rPr lang="cs-CZ" b="1" dirty="0"/>
              <a:t>velikost kolektorového proudu</a:t>
            </a:r>
            <a:r>
              <a:rPr lang="cs-CZ" dirty="0"/>
              <a:t>, </a:t>
            </a:r>
          </a:p>
          <a:p>
            <a:pPr marL="0" indent="0">
              <a:buNone/>
            </a:pPr>
            <a:r>
              <a:rPr lang="cs-CZ" dirty="0"/>
              <a:t>nebo-</a:t>
            </a:r>
            <a:r>
              <a:rPr lang="cs-CZ" dirty="0" err="1"/>
              <a:t>li</a:t>
            </a:r>
            <a:r>
              <a:rPr lang="cs-CZ" dirty="0"/>
              <a:t> odpor mezi kolektorem a emitorem.</a:t>
            </a:r>
          </a:p>
          <a:p>
            <a:endParaRPr lang="cs-CZ" dirty="0"/>
          </a:p>
        </p:txBody>
      </p:sp>
      <p:pic>
        <p:nvPicPr>
          <p:cNvPr id="4" name="Obrázek 3">
            <a:extLst>
              <a:ext uri="{FF2B5EF4-FFF2-40B4-BE49-F238E27FC236}">
                <a16:creationId xmlns:a16="http://schemas.microsoft.com/office/drawing/2014/main" id="{66FAFF6F-C18B-924A-B817-903CD5379350}"/>
              </a:ext>
            </a:extLst>
          </p:cNvPr>
          <p:cNvPicPr>
            <a:picLocks noChangeAspect="1"/>
          </p:cNvPicPr>
          <p:nvPr/>
        </p:nvPicPr>
        <p:blipFill>
          <a:blip r:embed="rId2"/>
          <a:stretch>
            <a:fillRect/>
          </a:stretch>
        </p:blipFill>
        <p:spPr>
          <a:xfrm>
            <a:off x="7398752" y="1189769"/>
            <a:ext cx="4592053" cy="5217149"/>
          </a:xfrm>
          <a:prstGeom prst="rect">
            <a:avLst/>
          </a:prstGeom>
        </p:spPr>
      </p:pic>
    </p:spTree>
    <p:extLst>
      <p:ext uri="{BB962C8B-B14F-4D97-AF65-F5344CB8AC3E}">
        <p14:creationId xmlns:p14="http://schemas.microsoft.com/office/powerpoint/2010/main" val="366001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1503A-F41F-624F-A2BB-71BEE169C6FA}"/>
              </a:ext>
            </a:extLst>
          </p:cNvPr>
          <p:cNvSpPr>
            <a:spLocks noGrp="1"/>
          </p:cNvSpPr>
          <p:nvPr>
            <p:ph type="title"/>
          </p:nvPr>
        </p:nvSpPr>
        <p:spPr/>
        <p:txBody>
          <a:bodyPr/>
          <a:lstStyle/>
          <a:p>
            <a:r>
              <a:rPr lang="cs-CZ" b="1" dirty="0"/>
              <a:t>Funkční zapojení tranzistoru NPN</a:t>
            </a:r>
            <a:endParaRPr lang="cs-CZ" dirty="0"/>
          </a:p>
        </p:txBody>
      </p:sp>
      <p:pic>
        <p:nvPicPr>
          <p:cNvPr id="4" name="Zástupný obsah 3">
            <a:extLst>
              <a:ext uri="{FF2B5EF4-FFF2-40B4-BE49-F238E27FC236}">
                <a16:creationId xmlns:a16="http://schemas.microsoft.com/office/drawing/2014/main" id="{C6AD3B32-1671-534D-A710-A89563587FD6}"/>
              </a:ext>
            </a:extLst>
          </p:cNvPr>
          <p:cNvPicPr>
            <a:picLocks noGrp="1" noChangeAspect="1"/>
          </p:cNvPicPr>
          <p:nvPr>
            <p:ph idx="1"/>
          </p:nvPr>
        </p:nvPicPr>
        <p:blipFill>
          <a:blip r:embed="rId2"/>
          <a:stretch>
            <a:fillRect/>
          </a:stretch>
        </p:blipFill>
        <p:spPr>
          <a:xfrm>
            <a:off x="4813144" y="1690688"/>
            <a:ext cx="7031833" cy="4351338"/>
          </a:xfrm>
          <a:prstGeom prst="rect">
            <a:avLst/>
          </a:prstGeom>
        </p:spPr>
      </p:pic>
      <p:sp>
        <p:nvSpPr>
          <p:cNvPr id="5" name="TextovéPole 4">
            <a:extLst>
              <a:ext uri="{FF2B5EF4-FFF2-40B4-BE49-F238E27FC236}">
                <a16:creationId xmlns:a16="http://schemas.microsoft.com/office/drawing/2014/main" id="{1C6CA40C-8D02-A744-88D1-DC0A6A11F5ED}"/>
              </a:ext>
            </a:extLst>
          </p:cNvPr>
          <p:cNvSpPr txBox="1"/>
          <p:nvPr/>
        </p:nvSpPr>
        <p:spPr>
          <a:xfrm>
            <a:off x="347022" y="1289785"/>
            <a:ext cx="4224977" cy="5170646"/>
          </a:xfrm>
          <a:prstGeom prst="rect">
            <a:avLst/>
          </a:prstGeom>
          <a:noFill/>
        </p:spPr>
        <p:txBody>
          <a:bodyPr wrap="square" rtlCol="0">
            <a:spAutoFit/>
          </a:bodyPr>
          <a:lstStyle/>
          <a:p>
            <a:r>
              <a:rPr lang="cs-CZ" sz="2400" dirty="0"/>
              <a:t>Tranzistor je nutno zapojit tak, aby byly omezeny proudy do kolektoru a báze. Kolektorový rezistor R</a:t>
            </a:r>
            <a:r>
              <a:rPr lang="cs-CZ" sz="2400" baseline="-25000" dirty="0"/>
              <a:t>C</a:t>
            </a:r>
            <a:r>
              <a:rPr lang="cs-CZ" sz="2400" dirty="0"/>
              <a:t> představuje </a:t>
            </a:r>
            <a:r>
              <a:rPr lang="cs-CZ" sz="2400" b="1" dirty="0"/>
              <a:t>zátěž</a:t>
            </a:r>
            <a:r>
              <a:rPr lang="cs-CZ" sz="2400" dirty="0"/>
              <a:t> a omezuje </a:t>
            </a:r>
            <a:r>
              <a:rPr lang="cs-CZ" sz="2400" b="1" dirty="0"/>
              <a:t>kolektorový proud</a:t>
            </a:r>
            <a:r>
              <a:rPr lang="cs-CZ" sz="2400" dirty="0"/>
              <a:t> I</a:t>
            </a:r>
            <a:r>
              <a:rPr lang="cs-CZ" sz="2400" baseline="-25000" dirty="0"/>
              <a:t>C</a:t>
            </a:r>
            <a:r>
              <a:rPr lang="cs-CZ" sz="2400" dirty="0"/>
              <a:t> při plně otevřeném tranzistoru. Bázový rezistor nastavuje </a:t>
            </a:r>
            <a:r>
              <a:rPr lang="cs-CZ" sz="2400" b="1" dirty="0"/>
              <a:t>bázový proud</a:t>
            </a:r>
            <a:r>
              <a:rPr lang="cs-CZ" sz="2400" dirty="0"/>
              <a:t> I</a:t>
            </a:r>
            <a:r>
              <a:rPr lang="cs-CZ" sz="2400" baseline="-25000" dirty="0"/>
              <a:t>B</a:t>
            </a:r>
            <a:r>
              <a:rPr lang="cs-CZ" sz="2400" dirty="0"/>
              <a:t>, kterým se </a:t>
            </a:r>
            <a:r>
              <a:rPr lang="cs-CZ" sz="2400" b="1" dirty="0"/>
              <a:t>otvírá tranzistor</a:t>
            </a:r>
            <a:r>
              <a:rPr lang="cs-CZ" sz="2400" dirty="0"/>
              <a:t> a umožňuje téct kolektorovému proudu. </a:t>
            </a:r>
          </a:p>
          <a:p>
            <a:r>
              <a:rPr lang="cs-CZ" sz="2400" dirty="0"/>
              <a:t>Emitorový proud I</a:t>
            </a:r>
            <a:r>
              <a:rPr lang="cs-CZ" sz="2400" baseline="-25000" dirty="0"/>
              <a:t>E</a:t>
            </a:r>
            <a:r>
              <a:rPr lang="cs-CZ" sz="2400" dirty="0"/>
              <a:t> se rozdělí na bázový a kolektorový. I</a:t>
            </a:r>
            <a:r>
              <a:rPr lang="cs-CZ" sz="2400" baseline="-25000" dirty="0"/>
              <a:t>E </a:t>
            </a:r>
            <a:r>
              <a:rPr lang="cs-CZ" sz="2400" dirty="0"/>
              <a:t>=</a:t>
            </a:r>
            <a:r>
              <a:rPr lang="cs-CZ" sz="2400" baseline="-25000" dirty="0"/>
              <a:t> </a:t>
            </a:r>
            <a:r>
              <a:rPr lang="cs-CZ" sz="2400" dirty="0"/>
              <a:t>I</a:t>
            </a:r>
            <a:r>
              <a:rPr lang="cs-CZ" sz="2400" baseline="-25000" dirty="0"/>
              <a:t>B</a:t>
            </a:r>
            <a:r>
              <a:rPr lang="cs-CZ" sz="2400" dirty="0"/>
              <a:t> +</a:t>
            </a:r>
            <a:r>
              <a:rPr lang="cs-CZ" sz="2400" baseline="-25000" dirty="0"/>
              <a:t> </a:t>
            </a:r>
            <a:r>
              <a:rPr lang="cs-CZ" sz="2400" dirty="0"/>
              <a:t>I</a:t>
            </a:r>
            <a:r>
              <a:rPr lang="cs-CZ" sz="2400" baseline="-25000" dirty="0"/>
              <a:t>C</a:t>
            </a:r>
            <a:endParaRPr lang="cs-CZ" sz="2400" dirty="0"/>
          </a:p>
          <a:p>
            <a:endParaRPr lang="cs-CZ" dirty="0"/>
          </a:p>
        </p:txBody>
      </p:sp>
    </p:spTree>
    <p:extLst>
      <p:ext uri="{BB962C8B-B14F-4D97-AF65-F5344CB8AC3E}">
        <p14:creationId xmlns:p14="http://schemas.microsoft.com/office/powerpoint/2010/main" val="1112455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7E3A8-3B05-A644-A67C-3D79CF975E5E}"/>
              </a:ext>
            </a:extLst>
          </p:cNvPr>
          <p:cNvSpPr>
            <a:spLocks noGrp="1"/>
          </p:cNvSpPr>
          <p:nvPr>
            <p:ph type="title"/>
          </p:nvPr>
        </p:nvSpPr>
        <p:spPr/>
        <p:txBody>
          <a:bodyPr/>
          <a:lstStyle/>
          <a:p>
            <a:r>
              <a:rPr lang="cs-CZ" b="1" dirty="0"/>
              <a:t>Využití tranzistoru</a:t>
            </a:r>
          </a:p>
        </p:txBody>
      </p:sp>
      <p:sp>
        <p:nvSpPr>
          <p:cNvPr id="3" name="Zástupný obsah 2">
            <a:extLst>
              <a:ext uri="{FF2B5EF4-FFF2-40B4-BE49-F238E27FC236}">
                <a16:creationId xmlns:a16="http://schemas.microsoft.com/office/drawing/2014/main" id="{17F6709C-E08D-7741-92F3-F2F2D9C8CEFC}"/>
              </a:ext>
            </a:extLst>
          </p:cNvPr>
          <p:cNvSpPr>
            <a:spLocks noGrp="1"/>
          </p:cNvSpPr>
          <p:nvPr>
            <p:ph idx="1"/>
          </p:nvPr>
        </p:nvSpPr>
        <p:spPr>
          <a:xfrm>
            <a:off x="216568" y="1467853"/>
            <a:ext cx="11718758" cy="5025022"/>
          </a:xfrm>
        </p:spPr>
        <p:txBody>
          <a:bodyPr/>
          <a:lstStyle/>
          <a:p>
            <a:pPr marL="0" indent="0">
              <a:buNone/>
            </a:pPr>
            <a:r>
              <a:rPr lang="cs-CZ" b="1" dirty="0"/>
              <a:t>Změnami</a:t>
            </a:r>
            <a:r>
              <a:rPr lang="cs-CZ" dirty="0"/>
              <a:t> velmi malého </a:t>
            </a:r>
            <a:r>
              <a:rPr lang="cs-CZ" b="1" dirty="0"/>
              <a:t>bázového</a:t>
            </a:r>
            <a:r>
              <a:rPr lang="cs-CZ" dirty="0"/>
              <a:t> proudu lze </a:t>
            </a:r>
            <a:r>
              <a:rPr lang="cs-CZ" b="1" dirty="0"/>
              <a:t>regulovat</a:t>
            </a:r>
            <a:r>
              <a:rPr lang="cs-CZ" dirty="0"/>
              <a:t> mnohonásobně větší </a:t>
            </a:r>
            <a:r>
              <a:rPr lang="cs-CZ" b="1" dirty="0"/>
              <a:t>kolektorový</a:t>
            </a:r>
            <a:r>
              <a:rPr lang="cs-CZ" dirty="0"/>
              <a:t> proud a použít tak tranzistor jako </a:t>
            </a:r>
            <a:r>
              <a:rPr lang="cs-CZ" b="1" dirty="0"/>
              <a:t>zesilovač nebo regulátor.</a:t>
            </a:r>
            <a:r>
              <a:rPr lang="cs-CZ" dirty="0"/>
              <a:t> Zapínáním a vypínáním malého proudu v </a:t>
            </a:r>
            <a:r>
              <a:rPr lang="cs-CZ" b="1" dirty="0"/>
              <a:t>bázi</a:t>
            </a:r>
            <a:r>
              <a:rPr lang="cs-CZ" dirty="0"/>
              <a:t> lze zapínat a vypínat mnohonásobně větší proud v </a:t>
            </a:r>
            <a:r>
              <a:rPr lang="cs-CZ" b="1" dirty="0"/>
              <a:t>kolektoru</a:t>
            </a:r>
            <a:r>
              <a:rPr lang="cs-CZ" dirty="0"/>
              <a:t> a použít tak tranzistor jako </a:t>
            </a:r>
            <a:r>
              <a:rPr lang="cs-CZ" b="1" dirty="0"/>
              <a:t>rychlý výkonový spínač</a:t>
            </a:r>
            <a:r>
              <a:rPr lang="cs-CZ" dirty="0"/>
              <a:t>.</a:t>
            </a:r>
          </a:p>
        </p:txBody>
      </p:sp>
      <p:pic>
        <p:nvPicPr>
          <p:cNvPr id="4" name="Obrázek 3">
            <a:extLst>
              <a:ext uri="{FF2B5EF4-FFF2-40B4-BE49-F238E27FC236}">
                <a16:creationId xmlns:a16="http://schemas.microsoft.com/office/drawing/2014/main" id="{A2840715-A711-5042-9E8A-97A2D14A427B}"/>
              </a:ext>
            </a:extLst>
          </p:cNvPr>
          <p:cNvPicPr>
            <a:picLocks noChangeAspect="1"/>
          </p:cNvPicPr>
          <p:nvPr/>
        </p:nvPicPr>
        <p:blipFill>
          <a:blip r:embed="rId2"/>
          <a:stretch>
            <a:fillRect/>
          </a:stretch>
        </p:blipFill>
        <p:spPr>
          <a:xfrm>
            <a:off x="6825916" y="3633135"/>
            <a:ext cx="3772062" cy="2679700"/>
          </a:xfrm>
          <a:prstGeom prst="rect">
            <a:avLst/>
          </a:prstGeom>
        </p:spPr>
      </p:pic>
      <p:pic>
        <p:nvPicPr>
          <p:cNvPr id="5" name="Obrázek 4">
            <a:extLst>
              <a:ext uri="{FF2B5EF4-FFF2-40B4-BE49-F238E27FC236}">
                <a16:creationId xmlns:a16="http://schemas.microsoft.com/office/drawing/2014/main" id="{CF3142AF-8E84-1341-9700-C448FB4E16E1}"/>
              </a:ext>
            </a:extLst>
          </p:cNvPr>
          <p:cNvPicPr>
            <a:picLocks noChangeAspect="1"/>
          </p:cNvPicPr>
          <p:nvPr/>
        </p:nvPicPr>
        <p:blipFill>
          <a:blip r:embed="rId3"/>
          <a:stretch>
            <a:fillRect/>
          </a:stretch>
        </p:blipFill>
        <p:spPr>
          <a:xfrm>
            <a:off x="1329327" y="3633135"/>
            <a:ext cx="3772062" cy="2498792"/>
          </a:xfrm>
          <a:prstGeom prst="rect">
            <a:avLst/>
          </a:prstGeom>
        </p:spPr>
      </p:pic>
    </p:spTree>
    <p:extLst>
      <p:ext uri="{BB962C8B-B14F-4D97-AF65-F5344CB8AC3E}">
        <p14:creationId xmlns:p14="http://schemas.microsoft.com/office/powerpoint/2010/main" val="4072330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E7A792-5B66-BF44-9E7B-C7CB89213D8D}"/>
              </a:ext>
            </a:extLst>
          </p:cNvPr>
          <p:cNvSpPr>
            <a:spLocks noGrp="1"/>
          </p:cNvSpPr>
          <p:nvPr>
            <p:ph type="title"/>
          </p:nvPr>
        </p:nvSpPr>
        <p:spPr>
          <a:xfrm>
            <a:off x="838200" y="365125"/>
            <a:ext cx="10515600" cy="814387"/>
          </a:xfrm>
        </p:spPr>
        <p:txBody>
          <a:bodyPr/>
          <a:lstStyle/>
          <a:p>
            <a:r>
              <a:rPr lang="cs-CZ" b="1" dirty="0"/>
              <a:t>Tranzistor jako spínač</a:t>
            </a:r>
          </a:p>
        </p:txBody>
      </p:sp>
      <p:pic>
        <p:nvPicPr>
          <p:cNvPr id="4" name="Zástupný obsah 3">
            <a:extLst>
              <a:ext uri="{FF2B5EF4-FFF2-40B4-BE49-F238E27FC236}">
                <a16:creationId xmlns:a16="http://schemas.microsoft.com/office/drawing/2014/main" id="{78FFD3AE-732B-BD47-A72B-3999673EAE4F}"/>
              </a:ext>
            </a:extLst>
          </p:cNvPr>
          <p:cNvPicPr>
            <a:picLocks noGrp="1" noChangeAspect="1"/>
          </p:cNvPicPr>
          <p:nvPr>
            <p:ph idx="1"/>
          </p:nvPr>
        </p:nvPicPr>
        <p:blipFill>
          <a:blip r:embed="rId2"/>
          <a:stretch>
            <a:fillRect/>
          </a:stretch>
        </p:blipFill>
        <p:spPr>
          <a:xfrm>
            <a:off x="482600" y="1690688"/>
            <a:ext cx="5613400" cy="3987800"/>
          </a:xfrm>
        </p:spPr>
      </p:pic>
      <p:sp>
        <p:nvSpPr>
          <p:cNvPr id="5" name="TextovéPole 4">
            <a:extLst>
              <a:ext uri="{FF2B5EF4-FFF2-40B4-BE49-F238E27FC236}">
                <a16:creationId xmlns:a16="http://schemas.microsoft.com/office/drawing/2014/main" id="{EC0A2323-2ECB-1844-BD55-DF6E6E301D45}"/>
              </a:ext>
            </a:extLst>
          </p:cNvPr>
          <p:cNvSpPr txBox="1"/>
          <p:nvPr/>
        </p:nvSpPr>
        <p:spPr>
          <a:xfrm>
            <a:off x="6096000" y="1318022"/>
            <a:ext cx="5613400" cy="5539978"/>
          </a:xfrm>
          <a:prstGeom prst="rect">
            <a:avLst/>
          </a:prstGeom>
          <a:noFill/>
        </p:spPr>
        <p:txBody>
          <a:bodyPr wrap="square" rtlCol="0">
            <a:spAutoFit/>
          </a:bodyPr>
          <a:lstStyle/>
          <a:p>
            <a:r>
              <a:rPr lang="cs-CZ" sz="2400" dirty="0"/>
              <a:t>Pokud je spínač do báze rozepnut, tranzistor je </a:t>
            </a:r>
            <a:r>
              <a:rPr lang="cs-CZ" sz="2400" b="1" dirty="0"/>
              <a:t>zavřený</a:t>
            </a:r>
            <a:r>
              <a:rPr lang="cs-CZ" sz="2400" dirty="0"/>
              <a:t> a žárovkou neprotéká proud. Pokud sepneme spínač, malý bázový proud způsobí </a:t>
            </a:r>
            <a:r>
              <a:rPr lang="cs-CZ" sz="2400" b="1" dirty="0"/>
              <a:t>otevření</a:t>
            </a:r>
            <a:r>
              <a:rPr lang="cs-CZ" sz="2400" dirty="0"/>
              <a:t> přechodu kolektor-báze a žárovka se rozsvítí velkým kolektorovým proudem. Rezistor R</a:t>
            </a:r>
            <a:r>
              <a:rPr lang="cs-CZ" sz="2400" baseline="-25000" dirty="0"/>
              <a:t>B</a:t>
            </a:r>
            <a:r>
              <a:rPr lang="cs-CZ" sz="2400" dirty="0"/>
              <a:t> </a:t>
            </a:r>
            <a:r>
              <a:rPr lang="cs-CZ" sz="2400" b="1" dirty="0"/>
              <a:t>omezuje</a:t>
            </a:r>
            <a:r>
              <a:rPr lang="cs-CZ" sz="2400" dirty="0"/>
              <a:t> bázový proud, aby nedošlo ke </a:t>
            </a:r>
            <a:r>
              <a:rPr lang="cs-CZ" sz="2400" b="1" dirty="0"/>
              <a:t>zničení</a:t>
            </a:r>
            <a:r>
              <a:rPr lang="cs-CZ" sz="2400" dirty="0"/>
              <a:t> přechodu báze-emitor překročením jeho maximálního proudu.</a:t>
            </a:r>
          </a:p>
          <a:p>
            <a:r>
              <a:rPr lang="cs-CZ" sz="2400" dirty="0"/>
              <a:t>V </a:t>
            </a:r>
            <a:r>
              <a:rPr lang="cs-CZ" sz="2400" b="1" dirty="0"/>
              <a:t>sepnutém stavu</a:t>
            </a:r>
            <a:r>
              <a:rPr lang="cs-CZ" sz="2400" dirty="0"/>
              <a:t> je napětí mezi kolektorem a emitorem </a:t>
            </a:r>
            <a:r>
              <a:rPr lang="cs-CZ" sz="2400" b="1" dirty="0"/>
              <a:t>U</a:t>
            </a:r>
            <a:r>
              <a:rPr lang="cs-CZ" sz="2400" b="1" baseline="-25000" dirty="0"/>
              <a:t>CESAT</a:t>
            </a:r>
            <a:r>
              <a:rPr lang="cs-CZ" sz="2400" dirty="0"/>
              <a:t> jen </a:t>
            </a:r>
            <a:r>
              <a:rPr lang="cs-CZ" sz="2400" b="1" dirty="0"/>
              <a:t>několik desetin voltu</a:t>
            </a:r>
            <a:r>
              <a:rPr lang="cs-CZ" sz="2400" dirty="0"/>
              <a:t> - říkáme, že tranzistor je v </a:t>
            </a:r>
            <a:r>
              <a:rPr lang="cs-CZ" sz="2400" b="1" dirty="0"/>
              <a:t>saturaci</a:t>
            </a:r>
            <a:r>
              <a:rPr lang="cs-CZ" sz="2400" dirty="0"/>
              <a:t>. Tím jsou minimalizovány </a:t>
            </a:r>
            <a:r>
              <a:rPr lang="cs-CZ" sz="2400" b="1" dirty="0"/>
              <a:t>tepelné ztráty tranzistoru</a:t>
            </a:r>
            <a:r>
              <a:rPr lang="cs-CZ" sz="2400" dirty="0"/>
              <a:t>.</a:t>
            </a:r>
          </a:p>
          <a:p>
            <a:endParaRPr lang="cs-CZ" dirty="0"/>
          </a:p>
        </p:txBody>
      </p:sp>
    </p:spTree>
    <p:extLst>
      <p:ext uri="{BB962C8B-B14F-4D97-AF65-F5344CB8AC3E}">
        <p14:creationId xmlns:p14="http://schemas.microsoft.com/office/powerpoint/2010/main" val="3531385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7981BA-1E87-5545-86A6-492DEAB1DBF0}"/>
              </a:ext>
            </a:extLst>
          </p:cNvPr>
          <p:cNvSpPr>
            <a:spLocks noGrp="1"/>
          </p:cNvSpPr>
          <p:nvPr>
            <p:ph type="title"/>
          </p:nvPr>
        </p:nvSpPr>
        <p:spPr/>
        <p:txBody>
          <a:bodyPr/>
          <a:lstStyle/>
          <a:p>
            <a:r>
              <a:rPr lang="cs-CZ" dirty="0"/>
              <a:t>Tranzistor jako regulátor</a:t>
            </a:r>
          </a:p>
        </p:txBody>
      </p:sp>
      <p:pic>
        <p:nvPicPr>
          <p:cNvPr id="4" name="Zástupný obsah 3">
            <a:extLst>
              <a:ext uri="{FF2B5EF4-FFF2-40B4-BE49-F238E27FC236}">
                <a16:creationId xmlns:a16="http://schemas.microsoft.com/office/drawing/2014/main" id="{13F0EAF5-77BC-7042-8A6B-B7CFCF2006F5}"/>
              </a:ext>
            </a:extLst>
          </p:cNvPr>
          <p:cNvPicPr>
            <a:picLocks noGrp="1" noChangeAspect="1"/>
          </p:cNvPicPr>
          <p:nvPr>
            <p:ph idx="1"/>
          </p:nvPr>
        </p:nvPicPr>
        <p:blipFill>
          <a:blip r:embed="rId2"/>
          <a:stretch>
            <a:fillRect/>
          </a:stretch>
        </p:blipFill>
        <p:spPr>
          <a:xfrm>
            <a:off x="391025" y="2161398"/>
            <a:ext cx="5353456" cy="3546382"/>
          </a:xfrm>
        </p:spPr>
      </p:pic>
      <p:sp>
        <p:nvSpPr>
          <p:cNvPr id="5" name="TextovéPole 4">
            <a:extLst>
              <a:ext uri="{FF2B5EF4-FFF2-40B4-BE49-F238E27FC236}">
                <a16:creationId xmlns:a16="http://schemas.microsoft.com/office/drawing/2014/main" id="{390AF5BA-232C-674E-BF60-60A63A48C4DE}"/>
              </a:ext>
            </a:extLst>
          </p:cNvPr>
          <p:cNvSpPr txBox="1"/>
          <p:nvPr/>
        </p:nvSpPr>
        <p:spPr>
          <a:xfrm>
            <a:off x="5986914" y="1617045"/>
            <a:ext cx="5188017" cy="2862322"/>
          </a:xfrm>
          <a:prstGeom prst="rect">
            <a:avLst/>
          </a:prstGeom>
          <a:noFill/>
        </p:spPr>
        <p:txBody>
          <a:bodyPr wrap="square" rtlCol="0">
            <a:spAutoFit/>
          </a:bodyPr>
          <a:lstStyle/>
          <a:p>
            <a:r>
              <a:rPr lang="cs-CZ" dirty="0"/>
              <a:t>Potenciometrem v bázi můžeme velikostí bázového proudu plynule </a:t>
            </a:r>
            <a:r>
              <a:rPr lang="cs-CZ" b="1" dirty="0"/>
              <a:t>regulovat odpor přechodu</a:t>
            </a:r>
            <a:r>
              <a:rPr lang="cs-CZ" dirty="0"/>
              <a:t> kolektor-báze neboli velikost kolektorového proudu a tak měnit jas žárovky. Rezistor R</a:t>
            </a:r>
            <a:r>
              <a:rPr lang="cs-CZ" baseline="-25000" dirty="0"/>
              <a:t>B</a:t>
            </a:r>
            <a:r>
              <a:rPr lang="cs-CZ" dirty="0"/>
              <a:t> opět omezuje maximální proud bází.</a:t>
            </a:r>
          </a:p>
          <a:p>
            <a:r>
              <a:rPr lang="cs-CZ" dirty="0"/>
              <a:t>V </a:t>
            </a:r>
            <a:r>
              <a:rPr lang="cs-CZ" b="1" dirty="0"/>
              <a:t>režimu regulace</a:t>
            </a:r>
            <a:r>
              <a:rPr lang="cs-CZ" dirty="0"/>
              <a:t> dochází k </a:t>
            </a:r>
            <a:r>
              <a:rPr lang="cs-CZ" b="1" dirty="0"/>
              <a:t>velkým tepelným ztrátám</a:t>
            </a:r>
            <a:r>
              <a:rPr lang="cs-CZ" dirty="0"/>
              <a:t> na odporu přechodu kolektor-báze, výkonový tranzistor se </a:t>
            </a:r>
            <a:r>
              <a:rPr lang="cs-CZ" b="1" dirty="0"/>
              <a:t>musí chladit</a:t>
            </a:r>
            <a:r>
              <a:rPr lang="cs-CZ" dirty="0"/>
              <a:t>. </a:t>
            </a:r>
          </a:p>
          <a:p>
            <a:r>
              <a:rPr lang="cs-CZ" b="1" dirty="0"/>
              <a:t>Kolektorový ztrátový výkon</a:t>
            </a:r>
            <a:r>
              <a:rPr lang="cs-CZ" dirty="0"/>
              <a:t> se počítá ze vztahu:</a:t>
            </a:r>
          </a:p>
          <a:p>
            <a:endParaRPr lang="cs-CZ" dirty="0"/>
          </a:p>
        </p:txBody>
      </p:sp>
      <p:pic>
        <p:nvPicPr>
          <p:cNvPr id="6" name="Obrázek 5">
            <a:extLst>
              <a:ext uri="{FF2B5EF4-FFF2-40B4-BE49-F238E27FC236}">
                <a16:creationId xmlns:a16="http://schemas.microsoft.com/office/drawing/2014/main" id="{E6B92BC8-4B0D-0F42-BCD2-D5F0DA2EB345}"/>
              </a:ext>
            </a:extLst>
          </p:cNvPr>
          <p:cNvPicPr>
            <a:picLocks noChangeAspect="1"/>
          </p:cNvPicPr>
          <p:nvPr/>
        </p:nvPicPr>
        <p:blipFill>
          <a:blip r:embed="rId3"/>
          <a:stretch>
            <a:fillRect/>
          </a:stretch>
        </p:blipFill>
        <p:spPr>
          <a:xfrm>
            <a:off x="6898172" y="4713905"/>
            <a:ext cx="3365500" cy="1054100"/>
          </a:xfrm>
          <a:prstGeom prst="rect">
            <a:avLst/>
          </a:prstGeom>
        </p:spPr>
      </p:pic>
    </p:spTree>
    <p:extLst>
      <p:ext uri="{BB962C8B-B14F-4D97-AF65-F5344CB8AC3E}">
        <p14:creationId xmlns:p14="http://schemas.microsoft.com/office/powerpoint/2010/main" val="3922169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4A34D8-484B-4142-9A83-19EB7EB0F105}"/>
              </a:ext>
            </a:extLst>
          </p:cNvPr>
          <p:cNvSpPr>
            <a:spLocks noGrp="1"/>
          </p:cNvSpPr>
          <p:nvPr>
            <p:ph type="title"/>
          </p:nvPr>
        </p:nvSpPr>
        <p:spPr/>
        <p:txBody>
          <a:bodyPr/>
          <a:lstStyle/>
          <a:p>
            <a:r>
              <a:rPr lang="cs-CZ" dirty="0"/>
              <a:t>Tranzistor jako zesilovač</a:t>
            </a:r>
          </a:p>
        </p:txBody>
      </p:sp>
      <p:pic>
        <p:nvPicPr>
          <p:cNvPr id="4" name="Zástupný obsah 3">
            <a:extLst>
              <a:ext uri="{FF2B5EF4-FFF2-40B4-BE49-F238E27FC236}">
                <a16:creationId xmlns:a16="http://schemas.microsoft.com/office/drawing/2014/main" id="{68245086-1C62-FA41-AA96-2195EA974A51}"/>
              </a:ext>
            </a:extLst>
          </p:cNvPr>
          <p:cNvPicPr>
            <a:picLocks noGrp="1" noChangeAspect="1"/>
          </p:cNvPicPr>
          <p:nvPr>
            <p:ph idx="1"/>
          </p:nvPr>
        </p:nvPicPr>
        <p:blipFill>
          <a:blip r:embed="rId2"/>
          <a:stretch>
            <a:fillRect/>
          </a:stretch>
        </p:blipFill>
        <p:spPr>
          <a:xfrm>
            <a:off x="577501" y="2348564"/>
            <a:ext cx="4422531" cy="2894748"/>
          </a:xfrm>
        </p:spPr>
      </p:pic>
      <p:sp>
        <p:nvSpPr>
          <p:cNvPr id="5" name="TextovéPole 4">
            <a:extLst>
              <a:ext uri="{FF2B5EF4-FFF2-40B4-BE49-F238E27FC236}">
                <a16:creationId xmlns:a16="http://schemas.microsoft.com/office/drawing/2014/main" id="{1FC34727-2ABC-1A49-BDBC-5A883A863307}"/>
              </a:ext>
            </a:extLst>
          </p:cNvPr>
          <p:cNvSpPr txBox="1"/>
          <p:nvPr/>
        </p:nvSpPr>
        <p:spPr>
          <a:xfrm>
            <a:off x="5650029" y="1992428"/>
            <a:ext cx="4764506" cy="3416320"/>
          </a:xfrm>
          <a:prstGeom prst="rect">
            <a:avLst/>
          </a:prstGeom>
          <a:noFill/>
        </p:spPr>
        <p:txBody>
          <a:bodyPr wrap="square" rtlCol="0">
            <a:spAutoFit/>
          </a:bodyPr>
          <a:lstStyle/>
          <a:p>
            <a:r>
              <a:rPr lang="cs-CZ" dirty="0"/>
              <a:t>Kondenzátory na vstupu a výstupu oddělují stejnosměrné složky a propouští pouze střídavé signály. </a:t>
            </a:r>
            <a:br>
              <a:rPr lang="cs-CZ" dirty="0"/>
            </a:br>
            <a:r>
              <a:rPr lang="cs-CZ" dirty="0"/>
              <a:t>Pomocí rezistorů R</a:t>
            </a:r>
            <a:r>
              <a:rPr lang="cs-CZ" baseline="-25000" dirty="0"/>
              <a:t>1</a:t>
            </a:r>
            <a:r>
              <a:rPr lang="cs-CZ" dirty="0"/>
              <a:t>, R</a:t>
            </a:r>
            <a:r>
              <a:rPr lang="cs-CZ" baseline="-25000" dirty="0"/>
              <a:t>2</a:t>
            </a:r>
            <a:r>
              <a:rPr lang="cs-CZ" dirty="0"/>
              <a:t> a R</a:t>
            </a:r>
            <a:r>
              <a:rPr lang="cs-CZ" baseline="-25000" dirty="0"/>
              <a:t>3</a:t>
            </a:r>
            <a:r>
              <a:rPr lang="cs-CZ" dirty="0"/>
              <a:t> se nastavuje tzv. </a:t>
            </a:r>
            <a:r>
              <a:rPr lang="cs-CZ" b="1" dirty="0"/>
              <a:t>pracovní bod tranzistoru</a:t>
            </a:r>
            <a:r>
              <a:rPr lang="cs-CZ" dirty="0"/>
              <a:t>(klidový proud kolektorem při nulovém vstupním signálu). Rezistor R</a:t>
            </a:r>
            <a:r>
              <a:rPr lang="cs-CZ" baseline="-25000" dirty="0"/>
              <a:t>4</a:t>
            </a:r>
            <a:r>
              <a:rPr lang="cs-CZ" dirty="0"/>
              <a:t>stabilizuje nastavení pracovního bodu vůči </a:t>
            </a:r>
            <a:r>
              <a:rPr lang="cs-CZ" b="1" dirty="0"/>
              <a:t>teplotním změnám</a:t>
            </a:r>
            <a:r>
              <a:rPr lang="cs-CZ" dirty="0"/>
              <a:t>.</a:t>
            </a:r>
          </a:p>
          <a:p>
            <a:r>
              <a:rPr lang="cs-CZ" b="1" dirty="0"/>
              <a:t>Malé změny bázového proudu</a:t>
            </a:r>
            <a:r>
              <a:rPr lang="cs-CZ" dirty="0"/>
              <a:t> vyvolávají </a:t>
            </a:r>
            <a:r>
              <a:rPr lang="cs-CZ" b="1" dirty="0"/>
              <a:t>velké změny kolektorového proudu</a:t>
            </a:r>
            <a:r>
              <a:rPr lang="cs-CZ" dirty="0"/>
              <a:t> a tím tranzistor </a:t>
            </a:r>
            <a:r>
              <a:rPr lang="cs-CZ" b="1" dirty="0"/>
              <a:t>zesiluje</a:t>
            </a:r>
            <a:r>
              <a:rPr lang="cs-CZ" dirty="0"/>
              <a:t> vstupní signál.</a:t>
            </a:r>
          </a:p>
          <a:p>
            <a:endParaRPr lang="cs-CZ" dirty="0"/>
          </a:p>
        </p:txBody>
      </p:sp>
    </p:spTree>
    <p:extLst>
      <p:ext uri="{BB962C8B-B14F-4D97-AF65-F5344CB8AC3E}">
        <p14:creationId xmlns:p14="http://schemas.microsoft.com/office/powerpoint/2010/main" val="101812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7857FC5-89A2-764E-B095-81307AEBC736}"/>
              </a:ext>
            </a:extLst>
          </p:cNvPr>
          <p:cNvSpPr>
            <a:spLocks noGrp="1"/>
          </p:cNvSpPr>
          <p:nvPr>
            <p:ph type="title"/>
          </p:nvPr>
        </p:nvSpPr>
        <p:spPr>
          <a:xfrm>
            <a:off x="838200" y="365760"/>
            <a:ext cx="10515600" cy="1325563"/>
          </a:xfrm>
        </p:spPr>
        <p:txBody>
          <a:bodyPr>
            <a:normAutofit/>
          </a:bodyPr>
          <a:lstStyle/>
          <a:p>
            <a:pPr algn="ctr"/>
            <a:r>
              <a:rPr lang="cs-CZ" dirty="0">
                <a:solidFill>
                  <a:srgbClr val="FF0000"/>
                </a:solidFill>
              </a:rPr>
              <a:t>Polovodiče</a:t>
            </a:r>
          </a:p>
        </p:txBody>
      </p:sp>
      <p:sp>
        <p:nvSpPr>
          <p:cNvPr id="3" name="Zástupný obsah 2">
            <a:extLst>
              <a:ext uri="{FF2B5EF4-FFF2-40B4-BE49-F238E27FC236}">
                <a16:creationId xmlns:a16="http://schemas.microsoft.com/office/drawing/2014/main" id="{E44D3E3E-AEFB-9847-BB57-67DE90EEB3EE}"/>
              </a:ext>
            </a:extLst>
          </p:cNvPr>
          <p:cNvSpPr>
            <a:spLocks noGrp="1"/>
          </p:cNvSpPr>
          <p:nvPr>
            <p:ph idx="1"/>
          </p:nvPr>
        </p:nvSpPr>
        <p:spPr>
          <a:xfrm>
            <a:off x="283779" y="1911096"/>
            <a:ext cx="5959365" cy="4720932"/>
          </a:xfrm>
        </p:spPr>
        <p:txBody>
          <a:bodyPr anchor="ctr">
            <a:normAutofit/>
          </a:bodyPr>
          <a:lstStyle/>
          <a:p>
            <a:r>
              <a:rPr lang="cs-CZ" sz="2400" dirty="0"/>
              <a:t>Pro </a:t>
            </a:r>
            <a:r>
              <a:rPr lang="cs-CZ" sz="2400" b="1" dirty="0"/>
              <a:t>zjednodušení</a:t>
            </a:r>
            <a:r>
              <a:rPr lang="cs-CZ" sz="2400" dirty="0"/>
              <a:t> budeme dále kreslit jen tyto </a:t>
            </a:r>
            <a:r>
              <a:rPr lang="cs-CZ" sz="2400" b="1" dirty="0"/>
              <a:t>čtyři valenční elektrony</a:t>
            </a:r>
            <a:r>
              <a:rPr lang="cs-CZ" sz="2400" dirty="0"/>
              <a:t> a v jádrech jim odpovídající protony. </a:t>
            </a:r>
            <a:br>
              <a:rPr lang="cs-CZ" sz="2400" dirty="0"/>
            </a:br>
            <a:r>
              <a:rPr lang="cs-CZ" sz="2400" dirty="0"/>
              <a:t>Po každém </a:t>
            </a:r>
            <a:r>
              <a:rPr lang="cs-CZ" sz="2400" b="1" dirty="0"/>
              <a:t>uvolněném elektronu</a:t>
            </a:r>
            <a:r>
              <a:rPr lang="cs-CZ" sz="2400" dirty="0"/>
              <a:t> zůstane ve vazbě prázdný prostor - </a:t>
            </a:r>
            <a:r>
              <a:rPr lang="cs-CZ" sz="2400" b="1" dirty="0"/>
              <a:t>díra</a:t>
            </a:r>
            <a:r>
              <a:rPr lang="cs-CZ" sz="2400" dirty="0"/>
              <a:t>, kterou lze také chápat jako nosič elektrického proudu s kladným nábojem - pokud přitáhne elektron ze sousedního atomu, díra "poskočí" v opačném směru proti pohybu elektronu. Pokud k polovodiči připojíme vnější napětí, uvolněné záporné elektrony jsou přitahovány ke kladnému pólu, kladné díry jsou přitahovány k zápornému pólu vnějšího napětí a polovodič může vést proud. </a:t>
            </a:r>
          </a:p>
        </p:txBody>
      </p:sp>
      <p:pic>
        <p:nvPicPr>
          <p:cNvPr id="4" name="Obrázek 3">
            <a:extLst>
              <a:ext uri="{FF2B5EF4-FFF2-40B4-BE49-F238E27FC236}">
                <a16:creationId xmlns:a16="http://schemas.microsoft.com/office/drawing/2014/main" id="{0EB99F66-D16A-D449-B877-36E42992E85A}"/>
              </a:ext>
            </a:extLst>
          </p:cNvPr>
          <p:cNvPicPr>
            <a:picLocks noChangeAspect="1"/>
          </p:cNvPicPr>
          <p:nvPr/>
        </p:nvPicPr>
        <p:blipFill rotWithShape="1">
          <a:blip r:embed="rId2"/>
          <a:srcRect t="192" r="4" b="285"/>
          <a:stretch/>
        </p:blipFill>
        <p:spPr>
          <a:xfrm>
            <a:off x="6335270" y="2276857"/>
            <a:ext cx="5015484" cy="3900106"/>
          </a:xfrm>
          <a:prstGeom prst="rect">
            <a:avLst/>
          </a:prstGeom>
        </p:spPr>
      </p:pic>
    </p:spTree>
    <p:extLst>
      <p:ext uri="{BB962C8B-B14F-4D97-AF65-F5344CB8AC3E}">
        <p14:creationId xmlns:p14="http://schemas.microsoft.com/office/powerpoint/2010/main" val="2038228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0E81A5E-89F3-D04E-9178-7D1D85D68D84}"/>
              </a:ext>
            </a:extLst>
          </p:cNvPr>
          <p:cNvPicPr>
            <a:picLocks noGrp="1" noChangeAspect="1"/>
          </p:cNvPicPr>
          <p:nvPr>
            <p:ph idx="1"/>
          </p:nvPr>
        </p:nvPicPr>
        <p:blipFill>
          <a:blip r:embed="rId2"/>
          <a:stretch>
            <a:fillRect/>
          </a:stretch>
        </p:blipFill>
        <p:spPr>
          <a:xfrm>
            <a:off x="2330116" y="252663"/>
            <a:ext cx="8373978" cy="6352674"/>
          </a:xfrm>
          <a:prstGeom prst="rect">
            <a:avLst/>
          </a:prstGeom>
        </p:spPr>
      </p:pic>
    </p:spTree>
    <p:extLst>
      <p:ext uri="{BB962C8B-B14F-4D97-AF65-F5344CB8AC3E}">
        <p14:creationId xmlns:p14="http://schemas.microsoft.com/office/powerpoint/2010/main" val="3127693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DDF4F-E682-3D4E-B3D6-385DCA259608}"/>
              </a:ext>
            </a:extLst>
          </p:cNvPr>
          <p:cNvSpPr>
            <a:spLocks noGrp="1"/>
          </p:cNvSpPr>
          <p:nvPr>
            <p:ph type="title"/>
          </p:nvPr>
        </p:nvSpPr>
        <p:spPr/>
        <p:txBody>
          <a:bodyPr/>
          <a:lstStyle/>
          <a:p>
            <a:r>
              <a:rPr lang="cs-CZ" dirty="0"/>
              <a:t>Tranzistor jako zesilovač</a:t>
            </a:r>
          </a:p>
        </p:txBody>
      </p:sp>
      <p:pic>
        <p:nvPicPr>
          <p:cNvPr id="4" name="Zástupný obsah 3">
            <a:extLst>
              <a:ext uri="{FF2B5EF4-FFF2-40B4-BE49-F238E27FC236}">
                <a16:creationId xmlns:a16="http://schemas.microsoft.com/office/drawing/2014/main" id="{4CD0D2CA-462B-704B-B850-34ADA1E5F051}"/>
              </a:ext>
            </a:extLst>
          </p:cNvPr>
          <p:cNvPicPr>
            <a:picLocks noGrp="1" noChangeAspect="1"/>
          </p:cNvPicPr>
          <p:nvPr>
            <p:ph idx="1"/>
          </p:nvPr>
        </p:nvPicPr>
        <p:blipFill>
          <a:blip r:embed="rId2"/>
          <a:stretch>
            <a:fillRect/>
          </a:stretch>
        </p:blipFill>
        <p:spPr>
          <a:xfrm>
            <a:off x="2526632" y="1289510"/>
            <a:ext cx="6345989" cy="4939404"/>
          </a:xfrm>
          <a:prstGeom prst="rect">
            <a:avLst/>
          </a:prstGeom>
        </p:spPr>
      </p:pic>
    </p:spTree>
    <p:extLst>
      <p:ext uri="{BB962C8B-B14F-4D97-AF65-F5344CB8AC3E}">
        <p14:creationId xmlns:p14="http://schemas.microsoft.com/office/powerpoint/2010/main" val="3532966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47C623-981B-C64C-82AA-7F89AAD169A5}"/>
              </a:ext>
            </a:extLst>
          </p:cNvPr>
          <p:cNvSpPr>
            <a:spLocks noGrp="1"/>
          </p:cNvSpPr>
          <p:nvPr>
            <p:ph type="title"/>
          </p:nvPr>
        </p:nvSpPr>
        <p:spPr/>
        <p:txBody>
          <a:bodyPr/>
          <a:lstStyle/>
          <a:p>
            <a:r>
              <a:rPr lang="cs-CZ" dirty="0"/>
              <a:t>Charakteristiky</a:t>
            </a:r>
          </a:p>
        </p:txBody>
      </p:sp>
      <p:pic>
        <p:nvPicPr>
          <p:cNvPr id="4" name="Zástupný obsah 3">
            <a:extLst>
              <a:ext uri="{FF2B5EF4-FFF2-40B4-BE49-F238E27FC236}">
                <a16:creationId xmlns:a16="http://schemas.microsoft.com/office/drawing/2014/main" id="{5D5D01E3-6AE0-A940-A37D-5803B7C17E7F}"/>
              </a:ext>
            </a:extLst>
          </p:cNvPr>
          <p:cNvPicPr>
            <a:picLocks noGrp="1" noChangeAspect="1"/>
          </p:cNvPicPr>
          <p:nvPr>
            <p:ph idx="1"/>
          </p:nvPr>
        </p:nvPicPr>
        <p:blipFill>
          <a:blip r:embed="rId2"/>
          <a:stretch>
            <a:fillRect/>
          </a:stretch>
        </p:blipFill>
        <p:spPr>
          <a:xfrm>
            <a:off x="598959" y="1396999"/>
            <a:ext cx="4507931" cy="3802063"/>
          </a:xfrm>
        </p:spPr>
      </p:pic>
      <p:sp>
        <p:nvSpPr>
          <p:cNvPr id="5" name="TextovéPole 4">
            <a:extLst>
              <a:ext uri="{FF2B5EF4-FFF2-40B4-BE49-F238E27FC236}">
                <a16:creationId xmlns:a16="http://schemas.microsoft.com/office/drawing/2014/main" id="{4BBA34BD-3B05-654E-9CCC-77D911AB83EB}"/>
              </a:ext>
            </a:extLst>
          </p:cNvPr>
          <p:cNvSpPr txBox="1"/>
          <p:nvPr/>
        </p:nvSpPr>
        <p:spPr>
          <a:xfrm>
            <a:off x="889000" y="5105400"/>
            <a:ext cx="4217890" cy="923330"/>
          </a:xfrm>
          <a:prstGeom prst="rect">
            <a:avLst/>
          </a:prstGeom>
          <a:noFill/>
        </p:spPr>
        <p:txBody>
          <a:bodyPr wrap="square" rtlCol="0">
            <a:spAutoFit/>
          </a:bodyPr>
          <a:lstStyle/>
          <a:p>
            <a:r>
              <a:rPr lang="cs-CZ" dirty="0"/>
              <a:t>Přenosová charakteristika zobrazuje závislost kolektorového proudu </a:t>
            </a:r>
            <a:r>
              <a:rPr lang="cs-CZ" b="1" dirty="0"/>
              <a:t>I</a:t>
            </a:r>
            <a:r>
              <a:rPr lang="cs-CZ" b="1" baseline="-25000" dirty="0"/>
              <a:t>C</a:t>
            </a:r>
            <a:r>
              <a:rPr lang="cs-CZ" dirty="0"/>
              <a:t> na bázovém proudu </a:t>
            </a:r>
            <a:r>
              <a:rPr lang="cs-CZ" b="1" dirty="0"/>
              <a:t>I</a:t>
            </a:r>
            <a:r>
              <a:rPr lang="cs-CZ" b="1" baseline="-25000" dirty="0"/>
              <a:t>B</a:t>
            </a:r>
            <a:r>
              <a:rPr lang="cs-CZ" dirty="0"/>
              <a:t> a je téměř lineární. </a:t>
            </a:r>
          </a:p>
        </p:txBody>
      </p:sp>
      <p:pic>
        <p:nvPicPr>
          <p:cNvPr id="6" name="Obrázek 5">
            <a:extLst>
              <a:ext uri="{FF2B5EF4-FFF2-40B4-BE49-F238E27FC236}">
                <a16:creationId xmlns:a16="http://schemas.microsoft.com/office/drawing/2014/main" id="{AE2A1658-5416-BE45-9494-1B33065F5D78}"/>
              </a:ext>
            </a:extLst>
          </p:cNvPr>
          <p:cNvPicPr>
            <a:picLocks noChangeAspect="1"/>
          </p:cNvPicPr>
          <p:nvPr/>
        </p:nvPicPr>
        <p:blipFill>
          <a:blip r:embed="rId3"/>
          <a:stretch>
            <a:fillRect/>
          </a:stretch>
        </p:blipFill>
        <p:spPr>
          <a:xfrm>
            <a:off x="5595196" y="1396999"/>
            <a:ext cx="6374554" cy="3075780"/>
          </a:xfrm>
          <a:prstGeom prst="rect">
            <a:avLst/>
          </a:prstGeom>
        </p:spPr>
      </p:pic>
      <p:sp>
        <p:nvSpPr>
          <p:cNvPr id="7" name="TextovéPole 6">
            <a:extLst>
              <a:ext uri="{FF2B5EF4-FFF2-40B4-BE49-F238E27FC236}">
                <a16:creationId xmlns:a16="http://schemas.microsoft.com/office/drawing/2014/main" id="{BD1DDD19-023E-1243-9DA6-090170EB8BAC}"/>
              </a:ext>
            </a:extLst>
          </p:cNvPr>
          <p:cNvSpPr txBox="1"/>
          <p:nvPr/>
        </p:nvSpPr>
        <p:spPr>
          <a:xfrm>
            <a:off x="6210300" y="4472779"/>
            <a:ext cx="5382741" cy="2308324"/>
          </a:xfrm>
          <a:prstGeom prst="rect">
            <a:avLst/>
          </a:prstGeom>
          <a:noFill/>
        </p:spPr>
        <p:txBody>
          <a:bodyPr wrap="square" rtlCol="0">
            <a:spAutoFit/>
          </a:bodyPr>
          <a:lstStyle/>
          <a:p>
            <a:r>
              <a:rPr lang="cs-CZ" b="1" dirty="0"/>
              <a:t>Vstupní charakteristika</a:t>
            </a:r>
            <a:r>
              <a:rPr lang="cs-CZ" dirty="0"/>
              <a:t> je prakticky stejná jako u diody v propustném směru.</a:t>
            </a:r>
          </a:p>
          <a:p>
            <a:r>
              <a:rPr lang="cs-CZ" dirty="0"/>
              <a:t>Ve </a:t>
            </a:r>
            <a:r>
              <a:rPr lang="cs-CZ" b="1" dirty="0"/>
              <a:t>výstupní charakteristice</a:t>
            </a:r>
            <a:r>
              <a:rPr lang="cs-CZ" dirty="0"/>
              <a:t> lze vidět, že pro daný bázový proud při rostoucím napětí mezi kolektorem a emitorem kolektorový proud tranzistoru prudce roste až do </a:t>
            </a:r>
            <a:r>
              <a:rPr lang="cs-CZ" b="1" dirty="0"/>
              <a:t>stavu saturace</a:t>
            </a:r>
            <a:r>
              <a:rPr lang="cs-CZ" dirty="0"/>
              <a:t>, pak se už téměř nemění. Tranzistor se chová jako </a:t>
            </a:r>
            <a:r>
              <a:rPr lang="cs-CZ" b="1" dirty="0"/>
              <a:t>ideální zdroj proudu</a:t>
            </a:r>
            <a:r>
              <a:rPr lang="cs-CZ" dirty="0"/>
              <a:t>.</a:t>
            </a:r>
          </a:p>
          <a:p>
            <a:endParaRPr lang="cs-CZ" dirty="0"/>
          </a:p>
        </p:txBody>
      </p:sp>
    </p:spTree>
    <p:extLst>
      <p:ext uri="{BB962C8B-B14F-4D97-AF65-F5344CB8AC3E}">
        <p14:creationId xmlns:p14="http://schemas.microsoft.com/office/powerpoint/2010/main" val="54953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0A4296-421F-2048-B4A0-5456FD582BBF}"/>
              </a:ext>
            </a:extLst>
          </p:cNvPr>
          <p:cNvSpPr>
            <a:spLocks noGrp="1"/>
          </p:cNvSpPr>
          <p:nvPr>
            <p:ph type="title"/>
          </p:nvPr>
        </p:nvSpPr>
        <p:spPr/>
        <p:txBody>
          <a:bodyPr/>
          <a:lstStyle/>
          <a:p>
            <a:r>
              <a:rPr lang="cs-CZ" b="1" dirty="0"/>
              <a:t>Mezní hodnoty tranzistorů</a:t>
            </a:r>
            <a:br>
              <a:rPr lang="cs-CZ" b="1" dirty="0"/>
            </a:br>
            <a:endParaRPr lang="cs-CZ" dirty="0"/>
          </a:p>
        </p:txBody>
      </p:sp>
      <p:sp>
        <p:nvSpPr>
          <p:cNvPr id="3" name="Zástupný obsah 2">
            <a:extLst>
              <a:ext uri="{FF2B5EF4-FFF2-40B4-BE49-F238E27FC236}">
                <a16:creationId xmlns:a16="http://schemas.microsoft.com/office/drawing/2014/main" id="{019F4894-E3E5-A742-B631-F6163B90C770}"/>
              </a:ext>
            </a:extLst>
          </p:cNvPr>
          <p:cNvSpPr>
            <a:spLocks noGrp="1"/>
          </p:cNvSpPr>
          <p:nvPr>
            <p:ph idx="1"/>
          </p:nvPr>
        </p:nvSpPr>
        <p:spPr/>
        <p:txBody>
          <a:bodyPr/>
          <a:lstStyle/>
          <a:p>
            <a:r>
              <a:rPr lang="cs-CZ" dirty="0"/>
              <a:t>Pro běžnou práci tranzistoru je třeba dodržovat výrobcem udané </a:t>
            </a:r>
            <a:r>
              <a:rPr lang="cs-CZ" b="1" dirty="0"/>
              <a:t>maximální hodnoty</a:t>
            </a:r>
            <a:r>
              <a:rPr lang="cs-CZ" dirty="0"/>
              <a:t>, aby nedošlo ke zničení jednotlivých přechodů vysokým napětím, vysokým proudem nebo vysokým ztrátovým výkonem. Jedná se především o </a:t>
            </a:r>
            <a:r>
              <a:rPr lang="cs-CZ" b="1" dirty="0" err="1"/>
              <a:t>P</a:t>
            </a:r>
            <a:r>
              <a:rPr lang="cs-CZ" b="1" baseline="-25000" dirty="0" err="1"/>
              <a:t>Cmax</a:t>
            </a:r>
            <a:r>
              <a:rPr lang="cs-CZ" b="1" dirty="0"/>
              <a:t>, </a:t>
            </a:r>
            <a:r>
              <a:rPr lang="cs-CZ" b="1" dirty="0" err="1"/>
              <a:t>U</a:t>
            </a:r>
            <a:r>
              <a:rPr lang="cs-CZ" b="1" baseline="-25000" dirty="0" err="1"/>
              <a:t>CEmax</a:t>
            </a:r>
            <a:r>
              <a:rPr lang="cs-CZ" b="1" dirty="0"/>
              <a:t>, </a:t>
            </a:r>
            <a:r>
              <a:rPr lang="cs-CZ" b="1" dirty="0" err="1"/>
              <a:t>I</a:t>
            </a:r>
            <a:r>
              <a:rPr lang="cs-CZ" b="1" baseline="-25000" dirty="0" err="1"/>
              <a:t>Cmax</a:t>
            </a:r>
            <a:r>
              <a:rPr lang="cs-CZ" b="1" dirty="0"/>
              <a:t>, </a:t>
            </a:r>
            <a:r>
              <a:rPr lang="cs-CZ" b="1" dirty="0" err="1"/>
              <a:t>I</a:t>
            </a:r>
            <a:r>
              <a:rPr lang="cs-CZ" b="1" baseline="-25000" dirty="0" err="1"/>
              <a:t>Bmax</a:t>
            </a:r>
            <a:r>
              <a:rPr lang="cs-CZ" dirty="0"/>
              <a:t>.</a:t>
            </a:r>
          </a:p>
        </p:txBody>
      </p:sp>
      <p:pic>
        <p:nvPicPr>
          <p:cNvPr id="4" name="Obrázek 3">
            <a:extLst>
              <a:ext uri="{FF2B5EF4-FFF2-40B4-BE49-F238E27FC236}">
                <a16:creationId xmlns:a16="http://schemas.microsoft.com/office/drawing/2014/main" id="{9F592593-162B-DA43-AEC8-D9A61EAD8A43}"/>
              </a:ext>
            </a:extLst>
          </p:cNvPr>
          <p:cNvPicPr>
            <a:picLocks noChangeAspect="1"/>
          </p:cNvPicPr>
          <p:nvPr/>
        </p:nvPicPr>
        <p:blipFill>
          <a:blip r:embed="rId2"/>
          <a:stretch>
            <a:fillRect/>
          </a:stretch>
        </p:blipFill>
        <p:spPr>
          <a:xfrm>
            <a:off x="4009319" y="3429000"/>
            <a:ext cx="4173361" cy="3302000"/>
          </a:xfrm>
          <a:prstGeom prst="rect">
            <a:avLst/>
          </a:prstGeom>
        </p:spPr>
      </p:pic>
    </p:spTree>
    <p:extLst>
      <p:ext uri="{BB962C8B-B14F-4D97-AF65-F5344CB8AC3E}">
        <p14:creationId xmlns:p14="http://schemas.microsoft.com/office/powerpoint/2010/main" val="3159750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C27D3-3EB8-5F48-955E-68737A325F8D}"/>
              </a:ext>
            </a:extLst>
          </p:cNvPr>
          <p:cNvSpPr>
            <a:spLocks noGrp="1"/>
          </p:cNvSpPr>
          <p:nvPr>
            <p:ph type="title"/>
          </p:nvPr>
        </p:nvSpPr>
        <p:spPr/>
        <p:txBody>
          <a:bodyPr/>
          <a:lstStyle/>
          <a:p>
            <a:r>
              <a:rPr lang="cs-CZ" b="1" dirty="0"/>
              <a:t>Varianty zapojení tranzistoru</a:t>
            </a:r>
            <a:br>
              <a:rPr lang="cs-CZ" b="1" dirty="0"/>
            </a:br>
            <a:endParaRPr lang="cs-CZ" dirty="0"/>
          </a:p>
        </p:txBody>
      </p:sp>
      <p:sp>
        <p:nvSpPr>
          <p:cNvPr id="5" name="TextovéPole 4">
            <a:extLst>
              <a:ext uri="{FF2B5EF4-FFF2-40B4-BE49-F238E27FC236}">
                <a16:creationId xmlns:a16="http://schemas.microsoft.com/office/drawing/2014/main" id="{82B9946F-10D1-2D45-B5A6-B98A90B7C614}"/>
              </a:ext>
            </a:extLst>
          </p:cNvPr>
          <p:cNvSpPr txBox="1"/>
          <p:nvPr/>
        </p:nvSpPr>
        <p:spPr>
          <a:xfrm>
            <a:off x="582414" y="4178300"/>
            <a:ext cx="3612977" cy="646331"/>
          </a:xfrm>
          <a:prstGeom prst="rect">
            <a:avLst/>
          </a:prstGeom>
          <a:noFill/>
        </p:spPr>
        <p:txBody>
          <a:bodyPr wrap="none" rtlCol="0">
            <a:spAutoFit/>
          </a:bodyPr>
          <a:lstStyle/>
          <a:p>
            <a:r>
              <a:rPr lang="cs-CZ" b="1" dirty="0"/>
              <a:t>Zapojení se společným emitorem SE</a:t>
            </a:r>
          </a:p>
          <a:p>
            <a:endParaRPr lang="cs-CZ" dirty="0"/>
          </a:p>
        </p:txBody>
      </p:sp>
      <p:pic>
        <p:nvPicPr>
          <p:cNvPr id="10" name="Zástupný obsah 9">
            <a:extLst>
              <a:ext uri="{FF2B5EF4-FFF2-40B4-BE49-F238E27FC236}">
                <a16:creationId xmlns:a16="http://schemas.microsoft.com/office/drawing/2014/main" id="{4A86E1E6-1E13-F64E-94D7-DB76FCC07F9B}"/>
              </a:ext>
            </a:extLst>
          </p:cNvPr>
          <p:cNvPicPr>
            <a:picLocks noGrp="1" noChangeAspect="1"/>
          </p:cNvPicPr>
          <p:nvPr>
            <p:ph idx="1"/>
          </p:nvPr>
        </p:nvPicPr>
        <p:blipFill>
          <a:blip r:embed="rId2"/>
          <a:stretch>
            <a:fillRect/>
          </a:stretch>
        </p:blipFill>
        <p:spPr>
          <a:xfrm>
            <a:off x="582414" y="1925053"/>
            <a:ext cx="9942764" cy="2970190"/>
          </a:xfrm>
          <a:prstGeom prst="rect">
            <a:avLst/>
          </a:prstGeom>
        </p:spPr>
      </p:pic>
    </p:spTree>
    <p:extLst>
      <p:ext uri="{BB962C8B-B14F-4D97-AF65-F5344CB8AC3E}">
        <p14:creationId xmlns:p14="http://schemas.microsoft.com/office/powerpoint/2010/main" val="2736722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C27D3-3EB8-5F48-955E-68737A325F8D}"/>
              </a:ext>
            </a:extLst>
          </p:cNvPr>
          <p:cNvSpPr>
            <a:spLocks noGrp="1"/>
          </p:cNvSpPr>
          <p:nvPr>
            <p:ph type="title"/>
          </p:nvPr>
        </p:nvSpPr>
        <p:spPr/>
        <p:txBody>
          <a:bodyPr/>
          <a:lstStyle/>
          <a:p>
            <a:r>
              <a:rPr lang="cs-CZ" b="1" dirty="0"/>
              <a:t>Varianty zapojení tranzistoru</a:t>
            </a:r>
            <a:br>
              <a:rPr lang="cs-CZ" b="1" dirty="0"/>
            </a:br>
            <a:endParaRPr lang="cs-CZ" dirty="0"/>
          </a:p>
        </p:txBody>
      </p:sp>
      <p:pic>
        <p:nvPicPr>
          <p:cNvPr id="4" name="Zástupný obsah 3">
            <a:extLst>
              <a:ext uri="{FF2B5EF4-FFF2-40B4-BE49-F238E27FC236}">
                <a16:creationId xmlns:a16="http://schemas.microsoft.com/office/drawing/2014/main" id="{D4043207-E237-A340-BE3B-F435F9F1C628}"/>
              </a:ext>
            </a:extLst>
          </p:cNvPr>
          <p:cNvPicPr>
            <a:picLocks noGrp="1" noChangeAspect="1"/>
          </p:cNvPicPr>
          <p:nvPr>
            <p:ph idx="1"/>
          </p:nvPr>
        </p:nvPicPr>
        <p:blipFill>
          <a:blip r:embed="rId2"/>
          <a:stretch>
            <a:fillRect/>
          </a:stretch>
        </p:blipFill>
        <p:spPr>
          <a:xfrm>
            <a:off x="582414" y="1254125"/>
            <a:ext cx="3655218" cy="2924175"/>
          </a:xfrm>
        </p:spPr>
      </p:pic>
      <p:sp>
        <p:nvSpPr>
          <p:cNvPr id="5" name="TextovéPole 4">
            <a:extLst>
              <a:ext uri="{FF2B5EF4-FFF2-40B4-BE49-F238E27FC236}">
                <a16:creationId xmlns:a16="http://schemas.microsoft.com/office/drawing/2014/main" id="{82B9946F-10D1-2D45-B5A6-B98A90B7C614}"/>
              </a:ext>
            </a:extLst>
          </p:cNvPr>
          <p:cNvSpPr txBox="1"/>
          <p:nvPr/>
        </p:nvSpPr>
        <p:spPr>
          <a:xfrm>
            <a:off x="582414" y="4178300"/>
            <a:ext cx="3612977" cy="646331"/>
          </a:xfrm>
          <a:prstGeom prst="rect">
            <a:avLst/>
          </a:prstGeom>
          <a:noFill/>
        </p:spPr>
        <p:txBody>
          <a:bodyPr wrap="none" rtlCol="0">
            <a:spAutoFit/>
          </a:bodyPr>
          <a:lstStyle/>
          <a:p>
            <a:r>
              <a:rPr lang="cs-CZ" b="1" dirty="0"/>
              <a:t>Zapojení se společným emitorem SE</a:t>
            </a:r>
          </a:p>
          <a:p>
            <a:endParaRPr lang="cs-CZ" dirty="0"/>
          </a:p>
        </p:txBody>
      </p:sp>
      <p:sp>
        <p:nvSpPr>
          <p:cNvPr id="6" name="TextovéPole 5">
            <a:extLst>
              <a:ext uri="{FF2B5EF4-FFF2-40B4-BE49-F238E27FC236}">
                <a16:creationId xmlns:a16="http://schemas.microsoft.com/office/drawing/2014/main" id="{F0DE1B51-B5B4-5D42-A8BF-907E83C4EBC0}"/>
              </a:ext>
            </a:extLst>
          </p:cNvPr>
          <p:cNvSpPr txBox="1"/>
          <p:nvPr/>
        </p:nvSpPr>
        <p:spPr>
          <a:xfrm>
            <a:off x="5118100" y="1536700"/>
            <a:ext cx="6491486" cy="1477328"/>
          </a:xfrm>
          <a:prstGeom prst="rect">
            <a:avLst/>
          </a:prstGeom>
          <a:noFill/>
        </p:spPr>
        <p:txBody>
          <a:bodyPr wrap="square" rtlCol="0">
            <a:spAutoFit/>
          </a:bodyPr>
          <a:lstStyle/>
          <a:p>
            <a:r>
              <a:rPr lang="cs-CZ" dirty="0"/>
              <a:t>Je to nejčastěji používané zapojení, které má největší </a:t>
            </a:r>
            <a:r>
              <a:rPr lang="cs-CZ" b="1" dirty="0"/>
              <a:t>výkonové zesílení</a:t>
            </a:r>
            <a:r>
              <a:rPr lang="cs-CZ" dirty="0"/>
              <a:t>(desetitisíce). V katalogu se pro toto zapojení udává </a:t>
            </a:r>
            <a:r>
              <a:rPr lang="cs-CZ" b="1" dirty="0"/>
              <a:t>proudový zesilovací činitelh</a:t>
            </a:r>
            <a:r>
              <a:rPr lang="cs-CZ" b="1" baseline="-25000" dirty="0"/>
              <a:t>21E</a:t>
            </a:r>
            <a:r>
              <a:rPr lang="cs-CZ" dirty="0"/>
              <a:t> (běžné hodnoty 10-500, v anglických materiálech označovaný jako </a:t>
            </a:r>
            <a:r>
              <a:rPr lang="cs-CZ" dirty="0" err="1"/>
              <a:t>h</a:t>
            </a:r>
            <a:r>
              <a:rPr lang="cs-CZ" baseline="-25000" dirty="0" err="1"/>
              <a:t>FE</a:t>
            </a:r>
            <a:r>
              <a:rPr lang="cs-CZ" dirty="0"/>
              <a:t>), který určuje poměr kolektorového a bázového proudu:</a:t>
            </a:r>
          </a:p>
        </p:txBody>
      </p:sp>
      <p:pic>
        <p:nvPicPr>
          <p:cNvPr id="7" name="Obrázek 6">
            <a:extLst>
              <a:ext uri="{FF2B5EF4-FFF2-40B4-BE49-F238E27FC236}">
                <a16:creationId xmlns:a16="http://schemas.microsoft.com/office/drawing/2014/main" id="{5972708B-CE7B-5F4F-A9EB-CD8528E8CC30}"/>
              </a:ext>
            </a:extLst>
          </p:cNvPr>
          <p:cNvPicPr>
            <a:picLocks noChangeAspect="1"/>
          </p:cNvPicPr>
          <p:nvPr/>
        </p:nvPicPr>
        <p:blipFill>
          <a:blip r:embed="rId3"/>
          <a:stretch>
            <a:fillRect/>
          </a:stretch>
        </p:blipFill>
        <p:spPr>
          <a:xfrm>
            <a:off x="7492801" y="3180045"/>
            <a:ext cx="1713397" cy="1206371"/>
          </a:xfrm>
          <a:prstGeom prst="rect">
            <a:avLst/>
          </a:prstGeom>
        </p:spPr>
      </p:pic>
      <p:sp>
        <p:nvSpPr>
          <p:cNvPr id="8" name="TextovéPole 7">
            <a:extLst>
              <a:ext uri="{FF2B5EF4-FFF2-40B4-BE49-F238E27FC236}">
                <a16:creationId xmlns:a16="http://schemas.microsoft.com/office/drawing/2014/main" id="{3969AAC7-BC4B-764C-82F4-CAAA8A9B9316}"/>
              </a:ext>
            </a:extLst>
          </p:cNvPr>
          <p:cNvSpPr txBox="1"/>
          <p:nvPr/>
        </p:nvSpPr>
        <p:spPr>
          <a:xfrm>
            <a:off x="5442843" y="4392249"/>
            <a:ext cx="5842000" cy="2308324"/>
          </a:xfrm>
          <a:prstGeom prst="rect">
            <a:avLst/>
          </a:prstGeom>
          <a:noFill/>
        </p:spPr>
        <p:txBody>
          <a:bodyPr wrap="square" rtlCol="0">
            <a:spAutoFit/>
          </a:bodyPr>
          <a:lstStyle/>
          <a:p>
            <a:r>
              <a:rPr lang="cs-CZ" b="1" dirty="0"/>
              <a:t>Napěťové zesílení</a:t>
            </a:r>
            <a:r>
              <a:rPr lang="cs-CZ" dirty="0"/>
              <a:t> se pohybuje ve stovkách, ale zapojení </a:t>
            </a:r>
            <a:r>
              <a:rPr lang="cs-CZ" b="1" dirty="0"/>
              <a:t>otáčí fázi napětí</a:t>
            </a:r>
            <a:r>
              <a:rPr lang="cs-CZ" dirty="0"/>
              <a:t> (když vstupní napětí roste, výstupní klesá). </a:t>
            </a:r>
            <a:r>
              <a:rPr lang="cs-CZ" b="1" dirty="0"/>
              <a:t>Proudové zesílení</a:t>
            </a:r>
            <a:r>
              <a:rPr lang="cs-CZ" dirty="0"/>
              <a:t> je rovněž velké (ve stovkách), výstupní </a:t>
            </a:r>
            <a:r>
              <a:rPr lang="cs-CZ" b="1" dirty="0"/>
              <a:t>proud je ve fázi</a:t>
            </a:r>
            <a:r>
              <a:rPr lang="cs-CZ" dirty="0"/>
              <a:t> se vstupním. </a:t>
            </a:r>
            <a:br>
              <a:rPr lang="cs-CZ" dirty="0"/>
            </a:br>
            <a:r>
              <a:rPr lang="cs-CZ" b="1" dirty="0"/>
              <a:t>Vstupní odpor</a:t>
            </a:r>
            <a:r>
              <a:rPr lang="cs-CZ" dirty="0"/>
              <a:t> je malý až střední (stovky </a:t>
            </a:r>
            <a:r>
              <a:rPr lang="el-GR" dirty="0"/>
              <a:t>Ω </a:t>
            </a:r>
            <a:r>
              <a:rPr lang="cs-CZ" dirty="0"/>
              <a:t>až jednotky k</a:t>
            </a:r>
            <a:r>
              <a:rPr lang="el-GR" dirty="0"/>
              <a:t>Ω), </a:t>
            </a:r>
            <a:r>
              <a:rPr lang="cs-CZ" b="1" dirty="0"/>
              <a:t>výstupní odpor</a:t>
            </a:r>
            <a:r>
              <a:rPr lang="cs-CZ" dirty="0"/>
              <a:t> je velký (desítky k</a:t>
            </a:r>
            <a:r>
              <a:rPr lang="el-GR" dirty="0"/>
              <a:t>Ω). </a:t>
            </a:r>
            <a:br>
              <a:rPr lang="el-GR" dirty="0"/>
            </a:br>
            <a:r>
              <a:rPr lang="cs-CZ" dirty="0"/>
              <a:t>Zapojení se používá na </a:t>
            </a:r>
            <a:r>
              <a:rPr lang="cs-CZ" b="1" dirty="0"/>
              <a:t>běžné zesilovací stupně</a:t>
            </a:r>
            <a:r>
              <a:rPr lang="cs-CZ" dirty="0"/>
              <a:t> nebo jako </a:t>
            </a:r>
            <a:r>
              <a:rPr lang="cs-CZ" b="1" dirty="0"/>
              <a:t>spínač/regulátor</a:t>
            </a:r>
            <a:r>
              <a:rPr lang="cs-CZ" dirty="0"/>
              <a:t>. </a:t>
            </a:r>
          </a:p>
        </p:txBody>
      </p:sp>
    </p:spTree>
    <p:extLst>
      <p:ext uri="{BB962C8B-B14F-4D97-AF65-F5344CB8AC3E}">
        <p14:creationId xmlns:p14="http://schemas.microsoft.com/office/powerpoint/2010/main" val="297358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4670-A3F3-7741-BC32-801AFA06A683}"/>
              </a:ext>
            </a:extLst>
          </p:cNvPr>
          <p:cNvSpPr>
            <a:spLocks noGrp="1"/>
          </p:cNvSpPr>
          <p:nvPr>
            <p:ph type="title"/>
          </p:nvPr>
        </p:nvSpPr>
        <p:spPr/>
        <p:txBody>
          <a:bodyPr/>
          <a:lstStyle/>
          <a:p>
            <a:r>
              <a:rPr lang="cs-CZ" b="1" dirty="0"/>
              <a:t>Varianty zapojení tranzistoru</a:t>
            </a:r>
            <a:endParaRPr lang="cs-CZ" dirty="0"/>
          </a:p>
        </p:txBody>
      </p:sp>
      <p:pic>
        <p:nvPicPr>
          <p:cNvPr id="4" name="Zástupný obsah 3">
            <a:extLst>
              <a:ext uri="{FF2B5EF4-FFF2-40B4-BE49-F238E27FC236}">
                <a16:creationId xmlns:a16="http://schemas.microsoft.com/office/drawing/2014/main" id="{5109492C-95BF-FB4A-AB8E-F0ADCA1494A7}"/>
              </a:ext>
            </a:extLst>
          </p:cNvPr>
          <p:cNvPicPr>
            <a:picLocks noGrp="1" noChangeAspect="1"/>
          </p:cNvPicPr>
          <p:nvPr>
            <p:ph idx="1"/>
          </p:nvPr>
        </p:nvPicPr>
        <p:blipFill>
          <a:blip r:embed="rId2"/>
          <a:stretch>
            <a:fillRect/>
          </a:stretch>
        </p:blipFill>
        <p:spPr>
          <a:xfrm>
            <a:off x="838200" y="1286427"/>
            <a:ext cx="4046578" cy="3237263"/>
          </a:xfrm>
        </p:spPr>
      </p:pic>
      <p:sp>
        <p:nvSpPr>
          <p:cNvPr id="5" name="TextovéPole 4">
            <a:extLst>
              <a:ext uri="{FF2B5EF4-FFF2-40B4-BE49-F238E27FC236}">
                <a16:creationId xmlns:a16="http://schemas.microsoft.com/office/drawing/2014/main" id="{E10A8609-33A3-F144-A898-83B722E1FCC0}"/>
              </a:ext>
            </a:extLst>
          </p:cNvPr>
          <p:cNvSpPr txBox="1"/>
          <p:nvPr/>
        </p:nvSpPr>
        <p:spPr>
          <a:xfrm>
            <a:off x="683394" y="4687503"/>
            <a:ext cx="9065815" cy="1200329"/>
          </a:xfrm>
          <a:prstGeom prst="rect">
            <a:avLst/>
          </a:prstGeom>
          <a:noFill/>
        </p:spPr>
        <p:txBody>
          <a:bodyPr wrap="none" rtlCol="0">
            <a:spAutoFit/>
          </a:bodyPr>
          <a:lstStyle/>
          <a:p>
            <a:r>
              <a:rPr lang="cs-CZ" b="1" dirty="0"/>
              <a:t>Napěťové zesílení</a:t>
            </a:r>
            <a:r>
              <a:rPr lang="cs-CZ" dirty="0"/>
              <a:t> je velké (jako u zapojení SE), výstupní signál je ale </a:t>
            </a:r>
            <a:r>
              <a:rPr lang="cs-CZ" b="1" dirty="0"/>
              <a:t>ve fázi</a:t>
            </a:r>
            <a:r>
              <a:rPr lang="cs-CZ" dirty="0"/>
              <a:t> se vstupním. </a:t>
            </a:r>
          </a:p>
          <a:p>
            <a:r>
              <a:rPr lang="cs-CZ" b="1" dirty="0"/>
              <a:t>Proudové zesílení</a:t>
            </a:r>
            <a:r>
              <a:rPr lang="cs-CZ" dirty="0"/>
              <a:t> je vždy </a:t>
            </a:r>
            <a:r>
              <a:rPr lang="cs-CZ" b="1" dirty="0"/>
              <a:t>menší než jedna</a:t>
            </a:r>
            <a:r>
              <a:rPr lang="cs-CZ" dirty="0"/>
              <a:t>. </a:t>
            </a:r>
            <a:r>
              <a:rPr lang="cs-CZ" b="1" dirty="0"/>
              <a:t>Vstupní odpor</a:t>
            </a:r>
            <a:r>
              <a:rPr lang="cs-CZ" dirty="0"/>
              <a:t> je velmi malý (desítky </a:t>
            </a:r>
            <a:r>
              <a:rPr lang="el-GR" dirty="0"/>
              <a:t>Ω), </a:t>
            </a:r>
            <a:endParaRPr lang="cs-CZ" dirty="0"/>
          </a:p>
          <a:p>
            <a:r>
              <a:rPr lang="cs-CZ" b="1" dirty="0"/>
              <a:t>výstupní odpor</a:t>
            </a:r>
            <a:r>
              <a:rPr lang="cs-CZ" dirty="0"/>
              <a:t> je velmi velký (stovky k</a:t>
            </a:r>
            <a:r>
              <a:rPr lang="el-GR" dirty="0"/>
              <a:t>Ω </a:t>
            </a:r>
            <a:r>
              <a:rPr lang="cs-CZ" dirty="0"/>
              <a:t>až jednotky M</a:t>
            </a:r>
            <a:r>
              <a:rPr lang="el-GR" dirty="0"/>
              <a:t>Ω). </a:t>
            </a:r>
            <a:br>
              <a:rPr lang="el-GR" dirty="0"/>
            </a:br>
            <a:r>
              <a:rPr lang="cs-CZ" dirty="0"/>
              <a:t>Zapojení se používá k snímání signálů zdrojů s malým vnitřním odporem (antény, termočlánky).</a:t>
            </a:r>
          </a:p>
        </p:txBody>
      </p:sp>
      <p:sp>
        <p:nvSpPr>
          <p:cNvPr id="6" name="TextovéPole 5">
            <a:extLst>
              <a:ext uri="{FF2B5EF4-FFF2-40B4-BE49-F238E27FC236}">
                <a16:creationId xmlns:a16="http://schemas.microsoft.com/office/drawing/2014/main" id="{73377BEA-B496-CE43-A185-BA2F2F39C099}"/>
              </a:ext>
            </a:extLst>
          </p:cNvPr>
          <p:cNvSpPr txBox="1"/>
          <p:nvPr/>
        </p:nvSpPr>
        <p:spPr>
          <a:xfrm>
            <a:off x="5160199" y="2137692"/>
            <a:ext cx="3027239" cy="646331"/>
          </a:xfrm>
          <a:prstGeom prst="rect">
            <a:avLst/>
          </a:prstGeom>
          <a:noFill/>
        </p:spPr>
        <p:txBody>
          <a:bodyPr wrap="none" rtlCol="0">
            <a:spAutoFit/>
          </a:bodyPr>
          <a:lstStyle/>
          <a:p>
            <a:r>
              <a:rPr lang="cs-CZ" b="1" dirty="0"/>
              <a:t>Zapojení se společnou bází SB</a:t>
            </a:r>
          </a:p>
          <a:p>
            <a:endParaRPr lang="cs-CZ" dirty="0"/>
          </a:p>
        </p:txBody>
      </p:sp>
    </p:spTree>
    <p:extLst>
      <p:ext uri="{BB962C8B-B14F-4D97-AF65-F5344CB8AC3E}">
        <p14:creationId xmlns:p14="http://schemas.microsoft.com/office/powerpoint/2010/main" val="2999911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333996-A7F4-6341-B136-1D58882E8606}"/>
              </a:ext>
            </a:extLst>
          </p:cNvPr>
          <p:cNvSpPr>
            <a:spLocks noGrp="1"/>
          </p:cNvSpPr>
          <p:nvPr>
            <p:ph type="title"/>
          </p:nvPr>
        </p:nvSpPr>
        <p:spPr/>
        <p:txBody>
          <a:bodyPr/>
          <a:lstStyle/>
          <a:p>
            <a:r>
              <a:rPr lang="cs-CZ" b="1" dirty="0"/>
              <a:t>Varianty zapojení tranzistoru</a:t>
            </a:r>
            <a:endParaRPr lang="cs-CZ" dirty="0"/>
          </a:p>
        </p:txBody>
      </p:sp>
      <p:pic>
        <p:nvPicPr>
          <p:cNvPr id="4" name="Zástupný obsah 3">
            <a:extLst>
              <a:ext uri="{FF2B5EF4-FFF2-40B4-BE49-F238E27FC236}">
                <a16:creationId xmlns:a16="http://schemas.microsoft.com/office/drawing/2014/main" id="{EA82C99E-ABDF-7F4B-929D-9F1123BAC7F0}"/>
              </a:ext>
            </a:extLst>
          </p:cNvPr>
          <p:cNvPicPr>
            <a:picLocks noGrp="1" noChangeAspect="1"/>
          </p:cNvPicPr>
          <p:nvPr>
            <p:ph idx="1"/>
          </p:nvPr>
        </p:nvPicPr>
        <p:blipFill>
          <a:blip r:embed="rId2"/>
          <a:stretch>
            <a:fillRect/>
          </a:stretch>
        </p:blipFill>
        <p:spPr>
          <a:xfrm>
            <a:off x="838200" y="1629568"/>
            <a:ext cx="4498578" cy="3598863"/>
          </a:xfrm>
        </p:spPr>
      </p:pic>
      <p:sp>
        <p:nvSpPr>
          <p:cNvPr id="5" name="TextovéPole 4">
            <a:extLst>
              <a:ext uri="{FF2B5EF4-FFF2-40B4-BE49-F238E27FC236}">
                <a16:creationId xmlns:a16="http://schemas.microsoft.com/office/drawing/2014/main" id="{F279E0AF-D791-8243-8E37-3C625FF1826A}"/>
              </a:ext>
            </a:extLst>
          </p:cNvPr>
          <p:cNvSpPr txBox="1"/>
          <p:nvPr/>
        </p:nvSpPr>
        <p:spPr>
          <a:xfrm>
            <a:off x="5336778" y="2463800"/>
            <a:ext cx="3771995" cy="646331"/>
          </a:xfrm>
          <a:prstGeom prst="rect">
            <a:avLst/>
          </a:prstGeom>
          <a:noFill/>
        </p:spPr>
        <p:txBody>
          <a:bodyPr wrap="none" rtlCol="0">
            <a:spAutoFit/>
          </a:bodyPr>
          <a:lstStyle/>
          <a:p>
            <a:r>
              <a:rPr lang="cs-CZ" b="1" dirty="0"/>
              <a:t>Zapojení se společným kolektorem SC</a:t>
            </a:r>
          </a:p>
          <a:p>
            <a:endParaRPr lang="cs-CZ" dirty="0"/>
          </a:p>
        </p:txBody>
      </p:sp>
      <p:sp>
        <p:nvSpPr>
          <p:cNvPr id="6" name="TextovéPole 5">
            <a:extLst>
              <a:ext uri="{FF2B5EF4-FFF2-40B4-BE49-F238E27FC236}">
                <a16:creationId xmlns:a16="http://schemas.microsoft.com/office/drawing/2014/main" id="{E1962735-984B-044C-94DC-007DCE32AEB8}"/>
              </a:ext>
            </a:extLst>
          </p:cNvPr>
          <p:cNvSpPr txBox="1"/>
          <p:nvPr/>
        </p:nvSpPr>
        <p:spPr>
          <a:xfrm>
            <a:off x="241300" y="4914900"/>
            <a:ext cx="11716785" cy="1631216"/>
          </a:xfrm>
          <a:prstGeom prst="rect">
            <a:avLst/>
          </a:prstGeom>
          <a:noFill/>
        </p:spPr>
        <p:txBody>
          <a:bodyPr wrap="square" rtlCol="0">
            <a:spAutoFit/>
          </a:bodyPr>
          <a:lstStyle/>
          <a:p>
            <a:r>
              <a:rPr lang="cs-CZ" sz="2000" b="1" dirty="0"/>
              <a:t>Napěťové zesílení</a:t>
            </a:r>
            <a:r>
              <a:rPr lang="cs-CZ" sz="2000" dirty="0"/>
              <a:t> je vždy </a:t>
            </a:r>
            <a:r>
              <a:rPr lang="cs-CZ" sz="2000" b="1" dirty="0"/>
              <a:t>menší než jedna</a:t>
            </a:r>
            <a:r>
              <a:rPr lang="cs-CZ" sz="2000" dirty="0"/>
              <a:t>, výstupní napětí je </a:t>
            </a:r>
            <a:r>
              <a:rPr lang="cs-CZ" sz="2000" b="1" dirty="0"/>
              <a:t>ve fázi</a:t>
            </a:r>
            <a:r>
              <a:rPr lang="cs-CZ" sz="2000" dirty="0"/>
              <a:t> s napětím vstupním. </a:t>
            </a:r>
            <a:r>
              <a:rPr lang="cs-CZ" sz="2000" b="1" dirty="0"/>
              <a:t>Proudové zesílení</a:t>
            </a:r>
            <a:r>
              <a:rPr lang="cs-CZ" sz="2000" dirty="0"/>
              <a:t> je velké, výstupní proud je </a:t>
            </a:r>
            <a:r>
              <a:rPr lang="cs-CZ" sz="2000" b="1" dirty="0"/>
              <a:t>v </a:t>
            </a:r>
            <a:r>
              <a:rPr lang="cs-CZ" sz="2000" b="1" dirty="0" err="1"/>
              <a:t>protifázi</a:t>
            </a:r>
            <a:r>
              <a:rPr lang="cs-CZ" sz="2000" dirty="0"/>
              <a:t> oproti vstupnímu. </a:t>
            </a:r>
            <a:r>
              <a:rPr lang="cs-CZ" sz="2000" b="1" dirty="0"/>
              <a:t>Vstupní odpor</a:t>
            </a:r>
            <a:r>
              <a:rPr lang="cs-CZ" sz="2000" dirty="0"/>
              <a:t> je velmi velký (stovky k</a:t>
            </a:r>
            <a:r>
              <a:rPr lang="el-GR" sz="2000" dirty="0"/>
              <a:t>Ω </a:t>
            </a:r>
            <a:r>
              <a:rPr lang="cs-CZ" sz="2000" dirty="0"/>
              <a:t>až jednotky M</a:t>
            </a:r>
            <a:r>
              <a:rPr lang="el-GR" sz="2000" dirty="0"/>
              <a:t>Ω), </a:t>
            </a:r>
            <a:endParaRPr lang="cs-CZ" sz="2000" dirty="0"/>
          </a:p>
          <a:p>
            <a:r>
              <a:rPr lang="cs-CZ" sz="2000" b="1" dirty="0"/>
              <a:t>výstupní odpor</a:t>
            </a:r>
            <a:r>
              <a:rPr lang="cs-CZ" sz="2000" dirty="0"/>
              <a:t> je malý (stovky </a:t>
            </a:r>
            <a:r>
              <a:rPr lang="el-GR" sz="2000" dirty="0"/>
              <a:t>Ω). </a:t>
            </a:r>
            <a:r>
              <a:rPr lang="cs-CZ" sz="2000" dirty="0"/>
              <a:t>Zapojení se používá buď k snímání signálu ze zdrojů s velkým vnitřním odporem(např. krystalové přenosky) nebo k přizpůsobení výstupu zesilovače na malý zatěžovací odpor (např. na koaxiální kabel nebo reproduktor).</a:t>
            </a:r>
          </a:p>
        </p:txBody>
      </p:sp>
    </p:spTree>
    <p:extLst>
      <p:ext uri="{BB962C8B-B14F-4D97-AF65-F5344CB8AC3E}">
        <p14:creationId xmlns:p14="http://schemas.microsoft.com/office/powerpoint/2010/main" val="153350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84EB22-DBFC-004F-B280-9C90F17DBEFF}"/>
              </a:ext>
            </a:extLst>
          </p:cNvPr>
          <p:cNvSpPr>
            <a:spLocks noGrp="1"/>
          </p:cNvSpPr>
          <p:nvPr>
            <p:ph type="title"/>
          </p:nvPr>
        </p:nvSpPr>
        <p:spPr/>
        <p:txBody>
          <a:bodyPr/>
          <a:lstStyle/>
          <a:p>
            <a:r>
              <a:rPr lang="cs-CZ" dirty="0"/>
              <a:t>Závěrečný přehled</a:t>
            </a:r>
          </a:p>
        </p:txBody>
      </p:sp>
      <p:pic>
        <p:nvPicPr>
          <p:cNvPr id="4" name="Zástupný obsah 3">
            <a:extLst>
              <a:ext uri="{FF2B5EF4-FFF2-40B4-BE49-F238E27FC236}">
                <a16:creationId xmlns:a16="http://schemas.microsoft.com/office/drawing/2014/main" id="{E7149D50-3D4F-1546-B75C-797C51D0035C}"/>
              </a:ext>
            </a:extLst>
          </p:cNvPr>
          <p:cNvPicPr>
            <a:picLocks noGrp="1" noChangeAspect="1"/>
          </p:cNvPicPr>
          <p:nvPr>
            <p:ph idx="1"/>
          </p:nvPr>
        </p:nvPicPr>
        <p:blipFill>
          <a:blip r:embed="rId2"/>
          <a:stretch>
            <a:fillRect/>
          </a:stretch>
        </p:blipFill>
        <p:spPr>
          <a:xfrm>
            <a:off x="3036830" y="1825625"/>
            <a:ext cx="6118339" cy="4351338"/>
          </a:xfrm>
          <a:prstGeom prst="rect">
            <a:avLst/>
          </a:prstGeom>
        </p:spPr>
      </p:pic>
    </p:spTree>
    <p:extLst>
      <p:ext uri="{BB962C8B-B14F-4D97-AF65-F5344CB8AC3E}">
        <p14:creationId xmlns:p14="http://schemas.microsoft.com/office/powerpoint/2010/main" val="2088495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3E3A3-25B0-EB4A-8DD3-AB0F2CE4E239}"/>
              </a:ext>
            </a:extLst>
          </p:cNvPr>
          <p:cNvSpPr>
            <a:spLocks noGrp="1"/>
          </p:cNvSpPr>
          <p:nvPr>
            <p:ph type="title"/>
          </p:nvPr>
        </p:nvSpPr>
        <p:spPr/>
        <p:txBody>
          <a:bodyPr/>
          <a:lstStyle/>
          <a:p>
            <a:r>
              <a:rPr lang="cs-CZ" b="1" dirty="0"/>
              <a:t>Unipolární tranzistory</a:t>
            </a:r>
            <a:br>
              <a:rPr lang="cs-CZ" b="1" dirty="0"/>
            </a:br>
            <a:endParaRPr lang="cs-CZ" dirty="0"/>
          </a:p>
        </p:txBody>
      </p:sp>
      <p:sp>
        <p:nvSpPr>
          <p:cNvPr id="3" name="Zástupný obsah 2">
            <a:extLst>
              <a:ext uri="{FF2B5EF4-FFF2-40B4-BE49-F238E27FC236}">
                <a16:creationId xmlns:a16="http://schemas.microsoft.com/office/drawing/2014/main" id="{F345583B-4C10-AF44-B0E9-CEBC3B6CE5EC}"/>
              </a:ext>
            </a:extLst>
          </p:cNvPr>
          <p:cNvSpPr>
            <a:spLocks noGrp="1"/>
          </p:cNvSpPr>
          <p:nvPr>
            <p:ph idx="1"/>
          </p:nvPr>
        </p:nvSpPr>
        <p:spPr>
          <a:xfrm>
            <a:off x="520700" y="1155700"/>
            <a:ext cx="10833100" cy="5021263"/>
          </a:xfrm>
        </p:spPr>
        <p:txBody>
          <a:bodyPr>
            <a:normAutofit/>
          </a:bodyPr>
          <a:lstStyle/>
          <a:p>
            <a:r>
              <a:rPr lang="cs-CZ" dirty="0"/>
              <a:t>Na rozdíl od bipolárních tranzistorů, u kterých řízený proud prochází dvěma polovodičovými přechody a ovládají se bázovým proudem (čímž zatěžují budící obvod nízkým vstupním odporem), u unipolárních tranzistorů řízený proud prochází jen polovodičem jednoho typu, mají tedy velmi </a:t>
            </a:r>
            <a:r>
              <a:rPr lang="cs-CZ" b="1" dirty="0"/>
              <a:t>malý úbytek napětí v sepnutém stavu</a:t>
            </a:r>
            <a:r>
              <a:rPr lang="cs-CZ" dirty="0"/>
              <a:t> a ovládají se pouze napětím, mají tedy </a:t>
            </a:r>
            <a:r>
              <a:rPr lang="cs-CZ" b="1" dirty="0"/>
              <a:t>velmi velký vstupní odpor</a:t>
            </a:r>
            <a:r>
              <a:rPr lang="cs-CZ" dirty="0"/>
              <a:t> (řádově M</a:t>
            </a:r>
            <a:r>
              <a:rPr lang="el-GR" dirty="0"/>
              <a:t>Ω).</a:t>
            </a:r>
          </a:p>
          <a:p>
            <a:r>
              <a:rPr lang="cs-CZ" b="1" dirty="0"/>
              <a:t>Unipolární tranzistory</a:t>
            </a:r>
            <a:r>
              <a:rPr lang="cs-CZ" dirty="0"/>
              <a:t> jsou řízené elektrickým polem </a:t>
            </a:r>
            <a:r>
              <a:rPr lang="cs-CZ" b="1" dirty="0"/>
              <a:t>FET</a:t>
            </a:r>
            <a:r>
              <a:rPr lang="cs-CZ" dirty="0"/>
              <a:t> </a:t>
            </a:r>
            <a:r>
              <a:rPr lang="cs-CZ" i="1" dirty="0"/>
              <a:t>(</a:t>
            </a:r>
            <a:r>
              <a:rPr lang="cs-CZ" b="1" i="1" dirty="0" err="1"/>
              <a:t>F</a:t>
            </a:r>
            <a:r>
              <a:rPr lang="cs-CZ" i="1" dirty="0" err="1"/>
              <a:t>ield</a:t>
            </a:r>
            <a:r>
              <a:rPr lang="cs-CZ" i="1" dirty="0"/>
              <a:t> </a:t>
            </a:r>
            <a:r>
              <a:rPr lang="cs-CZ" b="1" i="1" dirty="0" err="1"/>
              <a:t>E</a:t>
            </a:r>
            <a:r>
              <a:rPr lang="cs-CZ" i="1" dirty="0" err="1"/>
              <a:t>ffect</a:t>
            </a:r>
            <a:r>
              <a:rPr lang="cs-CZ" i="1" dirty="0"/>
              <a:t> </a:t>
            </a:r>
            <a:r>
              <a:rPr lang="cs-CZ" b="1" i="1" dirty="0"/>
              <a:t>T</a:t>
            </a:r>
            <a:r>
              <a:rPr lang="cs-CZ" i="1" dirty="0"/>
              <a:t>ranzistor)</a:t>
            </a:r>
            <a:r>
              <a:rPr lang="cs-CZ" dirty="0"/>
              <a:t>, kterým regulují velikost proudu procházejícího </a:t>
            </a:r>
            <a:r>
              <a:rPr lang="cs-CZ" b="1" dirty="0"/>
              <a:t>vodivým kanálem</a:t>
            </a:r>
            <a:r>
              <a:rPr lang="cs-CZ" dirty="0"/>
              <a:t> polovodiče typu N nebo P. </a:t>
            </a:r>
            <a:br>
              <a:rPr lang="cs-CZ" dirty="0"/>
            </a:br>
            <a:r>
              <a:rPr lang="cs-CZ" dirty="0"/>
              <a:t>(Unipolární se jim říká proto, že používají jen jeden typ nosičů - buď elektrony nebo díry podle typu vodivého kanálu, na rozdíl od bipolárních tranzistorů, které využívají vždy oba typy nosičů)</a:t>
            </a:r>
          </a:p>
          <a:p>
            <a:endParaRPr lang="cs-CZ" dirty="0"/>
          </a:p>
        </p:txBody>
      </p:sp>
    </p:spTree>
    <p:extLst>
      <p:ext uri="{BB962C8B-B14F-4D97-AF65-F5344CB8AC3E}">
        <p14:creationId xmlns:p14="http://schemas.microsoft.com/office/powerpoint/2010/main" val="132590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4F278B-244D-6C41-B5F7-C801EBA6B439}"/>
              </a:ext>
            </a:extLst>
          </p:cNvPr>
          <p:cNvSpPr>
            <a:spLocks noGrp="1"/>
          </p:cNvSpPr>
          <p:nvPr>
            <p:ph type="title"/>
          </p:nvPr>
        </p:nvSpPr>
        <p:spPr>
          <a:xfrm>
            <a:off x="838200" y="365760"/>
            <a:ext cx="10515600" cy="1325563"/>
          </a:xfrm>
        </p:spPr>
        <p:txBody>
          <a:bodyPr>
            <a:normAutofit/>
          </a:bodyPr>
          <a:lstStyle/>
          <a:p>
            <a:r>
              <a:rPr lang="cs-CZ" dirty="0">
                <a:solidFill>
                  <a:schemeClr val="bg1"/>
                </a:solidFill>
              </a:rPr>
              <a:t>POLOVODIČ      TYPU     N</a:t>
            </a:r>
          </a:p>
        </p:txBody>
      </p:sp>
      <p:pic>
        <p:nvPicPr>
          <p:cNvPr id="4" name="Obrázek 3">
            <a:extLst>
              <a:ext uri="{FF2B5EF4-FFF2-40B4-BE49-F238E27FC236}">
                <a16:creationId xmlns:a16="http://schemas.microsoft.com/office/drawing/2014/main" id="{151C4562-3ADC-674B-9BAB-ADA508EDBFED}"/>
              </a:ext>
            </a:extLst>
          </p:cNvPr>
          <p:cNvPicPr>
            <a:picLocks noChangeAspect="1"/>
          </p:cNvPicPr>
          <p:nvPr/>
        </p:nvPicPr>
        <p:blipFill rotWithShape="1">
          <a:blip r:embed="rId2"/>
          <a:srcRect t="474" r="4" b="4"/>
          <a:stretch/>
        </p:blipFill>
        <p:spPr>
          <a:xfrm>
            <a:off x="420624" y="2276856"/>
            <a:ext cx="5015484" cy="3900106"/>
          </a:xfrm>
          <a:prstGeom prst="rect">
            <a:avLst/>
          </a:prstGeom>
        </p:spPr>
      </p:pic>
      <p:sp>
        <p:nvSpPr>
          <p:cNvPr id="3" name="Zástupný obsah 2">
            <a:extLst>
              <a:ext uri="{FF2B5EF4-FFF2-40B4-BE49-F238E27FC236}">
                <a16:creationId xmlns:a16="http://schemas.microsoft.com/office/drawing/2014/main" id="{2E8771D0-5D1B-0446-A016-169F1E0346A0}"/>
              </a:ext>
            </a:extLst>
          </p:cNvPr>
          <p:cNvSpPr>
            <a:spLocks noGrp="1"/>
          </p:cNvSpPr>
          <p:nvPr>
            <p:ph idx="1"/>
          </p:nvPr>
        </p:nvSpPr>
        <p:spPr>
          <a:xfrm>
            <a:off x="5856732" y="1911097"/>
            <a:ext cx="6335268" cy="4835692"/>
          </a:xfrm>
        </p:spPr>
        <p:txBody>
          <a:bodyPr anchor="ctr">
            <a:normAutofit/>
          </a:bodyPr>
          <a:lstStyle/>
          <a:p>
            <a:r>
              <a:rPr lang="cs-CZ" sz="2400" dirty="0"/>
              <a:t>Pokud k </a:t>
            </a:r>
            <a:r>
              <a:rPr lang="cs-CZ" sz="2400" b="1" dirty="0"/>
              <a:t>čistému čtyřmocnému prvku</a:t>
            </a:r>
            <a:r>
              <a:rPr lang="cs-CZ" sz="2400" dirty="0"/>
              <a:t> přidáme i velmi malé množství atomů </a:t>
            </a:r>
            <a:r>
              <a:rPr lang="cs-CZ" sz="2400" b="1" dirty="0"/>
              <a:t>pětimocného prvku</a:t>
            </a:r>
            <a:r>
              <a:rPr lang="cs-CZ" sz="2400" dirty="0"/>
              <a:t> (např. Arsen), jeden z elektronů příměsi nebude pevně vázán na okolní čtyřmocné atomy křemíku a už velmi malé množství energie ho vytrhne a stane se z něj u polovodiče typu N </a:t>
            </a:r>
            <a:r>
              <a:rPr lang="cs-CZ" sz="2400" b="1" dirty="0"/>
              <a:t>majoritní nosič</a:t>
            </a:r>
            <a:r>
              <a:rPr lang="cs-CZ" sz="2400" dirty="0"/>
              <a:t> schopný vést elektrický proud prostřednictvím </a:t>
            </a:r>
            <a:r>
              <a:rPr lang="cs-CZ" sz="2400" b="1" dirty="0"/>
              <a:t>nevlastní vodivosti</a:t>
            </a:r>
            <a:r>
              <a:rPr lang="cs-CZ" sz="2400" dirty="0"/>
              <a:t>. Zbývající jádro představuje nepohyblivý </a:t>
            </a:r>
            <a:r>
              <a:rPr lang="cs-CZ" sz="2400" b="1" dirty="0"/>
              <a:t>kladný iont</a:t>
            </a:r>
            <a:r>
              <a:rPr lang="cs-CZ" sz="2400" dirty="0"/>
              <a:t>. Díry z vlastní vodivosti se pak nazývají </a:t>
            </a:r>
            <a:r>
              <a:rPr lang="cs-CZ" sz="2400" i="1" dirty="0"/>
              <a:t>minoritní nosiče</a:t>
            </a:r>
            <a:r>
              <a:rPr lang="cs-CZ" sz="2400" dirty="0"/>
              <a:t>. Příměs se nazývá </a:t>
            </a:r>
            <a:r>
              <a:rPr lang="cs-CZ" sz="2400" b="1" dirty="0"/>
              <a:t>Donor</a:t>
            </a:r>
            <a:r>
              <a:rPr lang="cs-CZ" sz="2400" dirty="0"/>
              <a:t> (dárce - daruje volný elektron). </a:t>
            </a:r>
          </a:p>
        </p:txBody>
      </p:sp>
    </p:spTree>
    <p:extLst>
      <p:ext uri="{BB962C8B-B14F-4D97-AF65-F5344CB8AC3E}">
        <p14:creationId xmlns:p14="http://schemas.microsoft.com/office/powerpoint/2010/main" val="57238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A7C35-FA09-7747-9FFE-A2206095E8B7}"/>
              </a:ext>
            </a:extLst>
          </p:cNvPr>
          <p:cNvSpPr>
            <a:spLocks noGrp="1"/>
          </p:cNvSpPr>
          <p:nvPr>
            <p:ph type="title"/>
          </p:nvPr>
        </p:nvSpPr>
        <p:spPr/>
        <p:txBody>
          <a:bodyPr/>
          <a:lstStyle/>
          <a:p>
            <a:r>
              <a:rPr lang="cs-CZ" dirty="0"/>
              <a:t>JFET</a:t>
            </a:r>
          </a:p>
        </p:txBody>
      </p:sp>
      <p:pic>
        <p:nvPicPr>
          <p:cNvPr id="4" name="Zástupný obsah 3">
            <a:extLst>
              <a:ext uri="{FF2B5EF4-FFF2-40B4-BE49-F238E27FC236}">
                <a16:creationId xmlns:a16="http://schemas.microsoft.com/office/drawing/2014/main" id="{0D0DE540-5201-AE43-B2C5-4D09CDFE276B}"/>
              </a:ext>
            </a:extLst>
          </p:cNvPr>
          <p:cNvPicPr>
            <a:picLocks noGrp="1" noChangeAspect="1"/>
          </p:cNvPicPr>
          <p:nvPr>
            <p:ph idx="1"/>
          </p:nvPr>
        </p:nvPicPr>
        <p:blipFill>
          <a:blip r:embed="rId2"/>
          <a:stretch>
            <a:fillRect/>
          </a:stretch>
        </p:blipFill>
        <p:spPr>
          <a:xfrm>
            <a:off x="102670" y="1213644"/>
            <a:ext cx="3729556" cy="2215356"/>
          </a:xfrm>
        </p:spPr>
      </p:pic>
      <p:sp>
        <p:nvSpPr>
          <p:cNvPr id="5" name="Obdélník 4">
            <a:extLst>
              <a:ext uri="{FF2B5EF4-FFF2-40B4-BE49-F238E27FC236}">
                <a16:creationId xmlns:a16="http://schemas.microsoft.com/office/drawing/2014/main" id="{51F3AB24-7D54-9A41-92A2-1E7D538AD65B}"/>
              </a:ext>
            </a:extLst>
          </p:cNvPr>
          <p:cNvSpPr/>
          <p:nvPr/>
        </p:nvSpPr>
        <p:spPr>
          <a:xfrm>
            <a:off x="4148655" y="924025"/>
            <a:ext cx="7940675" cy="3046988"/>
          </a:xfrm>
          <a:prstGeom prst="rect">
            <a:avLst/>
          </a:prstGeom>
        </p:spPr>
        <p:txBody>
          <a:bodyPr wrap="square">
            <a:spAutoFit/>
          </a:bodyPr>
          <a:lstStyle/>
          <a:p>
            <a:r>
              <a:rPr lang="cs-CZ" sz="2400" dirty="0">
                <a:solidFill>
                  <a:srgbClr val="000000"/>
                </a:solidFill>
                <a:latin typeface="Verdana" panose="020B0604030504040204" pitchFamily="34" charset="0"/>
              </a:rPr>
              <a:t>Tranzistor je tvořen základní destičkou polovodiče jednoho typu (například N), na které je ze dvou stran vytvořena </a:t>
            </a:r>
            <a:r>
              <a:rPr lang="cs-CZ" sz="2400" b="1" dirty="0">
                <a:solidFill>
                  <a:srgbClr val="000000"/>
                </a:solidFill>
                <a:latin typeface="Verdana" panose="020B0604030504040204" pitchFamily="34" charset="0"/>
              </a:rPr>
              <a:t>brána</a:t>
            </a:r>
            <a:r>
              <a:rPr lang="cs-CZ" sz="2400" dirty="0">
                <a:solidFill>
                  <a:srgbClr val="000000"/>
                </a:solidFill>
                <a:latin typeface="Verdana" panose="020B0604030504040204" pitchFamily="34" charset="0"/>
              </a:rPr>
              <a:t> (hradlo) z polovodiče opačného typu (P). Bránou prochází </a:t>
            </a:r>
            <a:r>
              <a:rPr lang="cs-CZ" sz="2400" b="1" dirty="0">
                <a:solidFill>
                  <a:srgbClr val="000000"/>
                </a:solidFill>
                <a:latin typeface="Verdana" panose="020B0604030504040204" pitchFamily="34" charset="0"/>
              </a:rPr>
              <a:t>kanál</a:t>
            </a:r>
            <a:r>
              <a:rPr lang="cs-CZ" sz="2400" dirty="0">
                <a:solidFill>
                  <a:srgbClr val="000000"/>
                </a:solidFill>
                <a:latin typeface="Verdana" panose="020B0604030504040204" pitchFamily="34" charset="0"/>
              </a:rPr>
              <a:t>, kterým protéká proud. Řídící elektroda označovaná </a:t>
            </a:r>
            <a:r>
              <a:rPr lang="cs-CZ" sz="2400" b="1" dirty="0">
                <a:solidFill>
                  <a:srgbClr val="000000"/>
                </a:solidFill>
                <a:latin typeface="Verdana" panose="020B0604030504040204" pitchFamily="34" charset="0"/>
              </a:rPr>
              <a:t>G</a:t>
            </a:r>
            <a:r>
              <a:rPr lang="cs-CZ" sz="2400" i="1" dirty="0">
                <a:solidFill>
                  <a:srgbClr val="000000"/>
                </a:solidFill>
                <a:latin typeface="Verdana" panose="020B0604030504040204" pitchFamily="34" charset="0"/>
              </a:rPr>
              <a:t>(</a:t>
            </a:r>
            <a:r>
              <a:rPr lang="cs-CZ" sz="2400" b="1" i="1" dirty="0" err="1">
                <a:solidFill>
                  <a:srgbClr val="000000"/>
                </a:solidFill>
                <a:latin typeface="Verdana" panose="020B0604030504040204" pitchFamily="34" charset="0"/>
              </a:rPr>
              <a:t>G</a:t>
            </a:r>
            <a:r>
              <a:rPr lang="cs-CZ" sz="2400" i="1" dirty="0" err="1">
                <a:solidFill>
                  <a:srgbClr val="000000"/>
                </a:solidFill>
                <a:latin typeface="Verdana" panose="020B0604030504040204" pitchFamily="34" charset="0"/>
              </a:rPr>
              <a:t>ate</a:t>
            </a:r>
            <a:r>
              <a:rPr lang="cs-CZ" sz="2400" i="1" dirty="0">
                <a:solidFill>
                  <a:srgbClr val="000000"/>
                </a:solidFill>
                <a:latin typeface="Verdana" panose="020B0604030504040204" pitchFamily="34" charset="0"/>
              </a:rPr>
              <a:t>)</a:t>
            </a:r>
            <a:r>
              <a:rPr lang="cs-CZ" sz="2400" dirty="0">
                <a:solidFill>
                  <a:srgbClr val="000000"/>
                </a:solidFill>
                <a:latin typeface="Verdana" panose="020B0604030504040204" pitchFamily="34" charset="0"/>
              </a:rPr>
              <a:t> je připojena k oběma polovinám brány. Vývody vodivého kanálu jsou označovány S a D (</a:t>
            </a:r>
            <a:r>
              <a:rPr lang="cs-CZ" sz="2400" b="1" dirty="0">
                <a:solidFill>
                  <a:srgbClr val="000000"/>
                </a:solidFill>
                <a:latin typeface="Verdana" panose="020B0604030504040204" pitchFamily="34" charset="0"/>
              </a:rPr>
              <a:t>S</a:t>
            </a:r>
            <a:r>
              <a:rPr lang="cs-CZ" sz="2400" dirty="0">
                <a:solidFill>
                  <a:srgbClr val="000000"/>
                </a:solidFill>
                <a:latin typeface="Verdana" panose="020B0604030504040204" pitchFamily="34" charset="0"/>
              </a:rPr>
              <a:t>ource - zdroj, </a:t>
            </a:r>
            <a:r>
              <a:rPr lang="cs-CZ" sz="2400" b="1" dirty="0" err="1">
                <a:solidFill>
                  <a:srgbClr val="000000"/>
                </a:solidFill>
                <a:latin typeface="Verdana" panose="020B0604030504040204" pitchFamily="34" charset="0"/>
              </a:rPr>
              <a:t>D</a:t>
            </a:r>
            <a:r>
              <a:rPr lang="cs-CZ" sz="2400" dirty="0" err="1">
                <a:solidFill>
                  <a:srgbClr val="000000"/>
                </a:solidFill>
                <a:latin typeface="Verdana" panose="020B0604030504040204" pitchFamily="34" charset="0"/>
              </a:rPr>
              <a:t>rain</a:t>
            </a:r>
            <a:r>
              <a:rPr lang="cs-CZ" sz="2400" dirty="0">
                <a:solidFill>
                  <a:srgbClr val="000000"/>
                </a:solidFill>
                <a:latin typeface="Verdana" panose="020B0604030504040204" pitchFamily="34" charset="0"/>
              </a:rPr>
              <a:t> - odtok).</a:t>
            </a:r>
            <a:endParaRPr lang="cs-CZ" sz="2400" dirty="0"/>
          </a:p>
        </p:txBody>
      </p:sp>
      <p:pic>
        <p:nvPicPr>
          <p:cNvPr id="6" name="Obrázek 5">
            <a:extLst>
              <a:ext uri="{FF2B5EF4-FFF2-40B4-BE49-F238E27FC236}">
                <a16:creationId xmlns:a16="http://schemas.microsoft.com/office/drawing/2014/main" id="{933E6A9C-16A0-D046-A5FE-5743CF5096F3}"/>
              </a:ext>
            </a:extLst>
          </p:cNvPr>
          <p:cNvPicPr>
            <a:picLocks noChangeAspect="1"/>
          </p:cNvPicPr>
          <p:nvPr/>
        </p:nvPicPr>
        <p:blipFill>
          <a:blip r:embed="rId3"/>
          <a:stretch>
            <a:fillRect/>
          </a:stretch>
        </p:blipFill>
        <p:spPr>
          <a:xfrm>
            <a:off x="1485900" y="3906044"/>
            <a:ext cx="2311400" cy="2844800"/>
          </a:xfrm>
          <a:prstGeom prst="rect">
            <a:avLst/>
          </a:prstGeom>
        </p:spPr>
      </p:pic>
    </p:spTree>
    <p:extLst>
      <p:ext uri="{BB962C8B-B14F-4D97-AF65-F5344CB8AC3E}">
        <p14:creationId xmlns:p14="http://schemas.microsoft.com/office/powerpoint/2010/main" val="51827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A9461-4F15-2147-9E7F-AE214E0F9A67}"/>
              </a:ext>
            </a:extLst>
          </p:cNvPr>
          <p:cNvSpPr>
            <a:spLocks noGrp="1"/>
          </p:cNvSpPr>
          <p:nvPr>
            <p:ph type="title"/>
          </p:nvPr>
        </p:nvSpPr>
        <p:spPr/>
        <p:txBody>
          <a:bodyPr/>
          <a:lstStyle/>
          <a:p>
            <a:r>
              <a:rPr lang="cs-CZ" dirty="0"/>
              <a:t>JFET</a:t>
            </a:r>
          </a:p>
        </p:txBody>
      </p:sp>
      <p:pic>
        <p:nvPicPr>
          <p:cNvPr id="4" name="Zástupný obsah 3">
            <a:extLst>
              <a:ext uri="{FF2B5EF4-FFF2-40B4-BE49-F238E27FC236}">
                <a16:creationId xmlns:a16="http://schemas.microsoft.com/office/drawing/2014/main" id="{109A8A61-6669-4E42-B9E5-3FEEBB24AE4E}"/>
              </a:ext>
            </a:extLst>
          </p:cNvPr>
          <p:cNvPicPr>
            <a:picLocks noGrp="1" noChangeAspect="1"/>
          </p:cNvPicPr>
          <p:nvPr>
            <p:ph idx="1"/>
          </p:nvPr>
        </p:nvPicPr>
        <p:blipFill>
          <a:blip r:embed="rId2"/>
          <a:stretch>
            <a:fillRect/>
          </a:stretch>
        </p:blipFill>
        <p:spPr>
          <a:xfrm>
            <a:off x="3090511" y="1419981"/>
            <a:ext cx="4840706" cy="3872565"/>
          </a:xfrm>
        </p:spPr>
      </p:pic>
      <p:sp>
        <p:nvSpPr>
          <p:cNvPr id="5" name="TextovéPole 4">
            <a:extLst>
              <a:ext uri="{FF2B5EF4-FFF2-40B4-BE49-F238E27FC236}">
                <a16:creationId xmlns:a16="http://schemas.microsoft.com/office/drawing/2014/main" id="{BADF0F2A-A55B-8144-838C-A7C9AD906E62}"/>
              </a:ext>
            </a:extLst>
          </p:cNvPr>
          <p:cNvSpPr txBox="1"/>
          <p:nvPr/>
        </p:nvSpPr>
        <p:spPr>
          <a:xfrm>
            <a:off x="2134410" y="5292546"/>
            <a:ext cx="8285923" cy="1200329"/>
          </a:xfrm>
          <a:prstGeom prst="rect">
            <a:avLst/>
          </a:prstGeom>
          <a:noFill/>
        </p:spPr>
        <p:txBody>
          <a:bodyPr wrap="none" rtlCol="0">
            <a:spAutoFit/>
          </a:bodyPr>
          <a:lstStyle/>
          <a:p>
            <a:r>
              <a:rPr lang="cs-CZ" sz="2400" dirty="0"/>
              <a:t>Pokud na řídící elektrodu není přivedeno napětí, kolem přechodů</a:t>
            </a:r>
          </a:p>
          <a:p>
            <a:r>
              <a:rPr lang="cs-CZ" sz="2400" dirty="0"/>
              <a:t> PN vznikne vyprázdněná oblast, která omezuje průchozí vodivý</a:t>
            </a:r>
          </a:p>
          <a:p>
            <a:r>
              <a:rPr lang="cs-CZ" sz="2400" dirty="0"/>
              <a:t> kanál a definuje </a:t>
            </a:r>
            <a:r>
              <a:rPr lang="cs-CZ" sz="2400" b="1" dirty="0"/>
              <a:t>maximální velikost protékajícího proudu</a:t>
            </a:r>
            <a:r>
              <a:rPr lang="cs-CZ" sz="2400" dirty="0"/>
              <a:t>.</a:t>
            </a:r>
          </a:p>
        </p:txBody>
      </p:sp>
    </p:spTree>
    <p:extLst>
      <p:ext uri="{BB962C8B-B14F-4D97-AF65-F5344CB8AC3E}">
        <p14:creationId xmlns:p14="http://schemas.microsoft.com/office/powerpoint/2010/main" val="4138227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AE94C-48C1-1B46-A619-7E4AC0C02582}"/>
              </a:ext>
            </a:extLst>
          </p:cNvPr>
          <p:cNvSpPr>
            <a:spLocks noGrp="1"/>
          </p:cNvSpPr>
          <p:nvPr>
            <p:ph type="title"/>
          </p:nvPr>
        </p:nvSpPr>
        <p:spPr/>
        <p:txBody>
          <a:bodyPr/>
          <a:lstStyle/>
          <a:p>
            <a:r>
              <a:rPr lang="cs-CZ" dirty="0"/>
              <a:t>JFET</a:t>
            </a:r>
          </a:p>
        </p:txBody>
      </p:sp>
      <p:pic>
        <p:nvPicPr>
          <p:cNvPr id="4" name="Zástupný obsah 3">
            <a:extLst>
              <a:ext uri="{FF2B5EF4-FFF2-40B4-BE49-F238E27FC236}">
                <a16:creationId xmlns:a16="http://schemas.microsoft.com/office/drawing/2014/main" id="{10C38924-BE49-2D4B-8F28-0765523BF707}"/>
              </a:ext>
            </a:extLst>
          </p:cNvPr>
          <p:cNvPicPr>
            <a:picLocks noGrp="1" noChangeAspect="1"/>
          </p:cNvPicPr>
          <p:nvPr>
            <p:ph idx="1"/>
          </p:nvPr>
        </p:nvPicPr>
        <p:blipFill>
          <a:blip r:embed="rId2"/>
          <a:stretch>
            <a:fillRect/>
          </a:stretch>
        </p:blipFill>
        <p:spPr>
          <a:xfrm>
            <a:off x="3229890" y="1203884"/>
            <a:ext cx="3950555" cy="3160445"/>
          </a:xfrm>
        </p:spPr>
      </p:pic>
      <p:sp>
        <p:nvSpPr>
          <p:cNvPr id="5" name="TextovéPole 4">
            <a:extLst>
              <a:ext uri="{FF2B5EF4-FFF2-40B4-BE49-F238E27FC236}">
                <a16:creationId xmlns:a16="http://schemas.microsoft.com/office/drawing/2014/main" id="{7892B45C-625E-7A41-BF18-6FE663CD4F0C}"/>
              </a:ext>
            </a:extLst>
          </p:cNvPr>
          <p:cNvSpPr txBox="1"/>
          <p:nvPr/>
        </p:nvSpPr>
        <p:spPr>
          <a:xfrm>
            <a:off x="0" y="4288295"/>
            <a:ext cx="11875046" cy="2954655"/>
          </a:xfrm>
          <a:prstGeom prst="rect">
            <a:avLst/>
          </a:prstGeom>
          <a:noFill/>
        </p:spPr>
        <p:txBody>
          <a:bodyPr wrap="none" rtlCol="0">
            <a:spAutoFit/>
          </a:bodyPr>
          <a:lstStyle/>
          <a:p>
            <a:r>
              <a:rPr lang="cs-CZ" sz="2400" dirty="0"/>
              <a:t>Přivedením napětí na řídící elektrodu v </a:t>
            </a:r>
            <a:r>
              <a:rPr lang="cs-CZ" sz="2400" b="1" dirty="0"/>
              <a:t>záporné polaritě</a:t>
            </a:r>
            <a:r>
              <a:rPr lang="cs-CZ" sz="2400" dirty="0"/>
              <a:t> se zvětší vyprázdněná oblast na úkor</a:t>
            </a:r>
          </a:p>
          <a:p>
            <a:r>
              <a:rPr lang="cs-CZ" sz="2400" dirty="0"/>
              <a:t> vodivého kanálu a tak se </a:t>
            </a:r>
            <a:r>
              <a:rPr lang="cs-CZ" sz="2400" b="1" dirty="0"/>
              <a:t>zmenší</a:t>
            </a:r>
            <a:r>
              <a:rPr lang="cs-CZ" sz="2400" dirty="0"/>
              <a:t> velikost proudu protékajícího kanálem. Protože elektroda </a:t>
            </a:r>
          </a:p>
          <a:p>
            <a:r>
              <a:rPr lang="cs-CZ" sz="2400" dirty="0"/>
              <a:t>D má vůči řídící elektrodě opačné napětí, je na této straně  vyprázdněná oblast větší a vodivý</a:t>
            </a:r>
          </a:p>
          <a:p>
            <a:r>
              <a:rPr lang="cs-CZ" sz="2400" dirty="0"/>
              <a:t> kanál užší. Při zvyšování napětí mezi S a D u vodivého kanálu se tato jednostranná deformace </a:t>
            </a:r>
          </a:p>
          <a:p>
            <a:r>
              <a:rPr lang="cs-CZ" sz="2400" dirty="0"/>
              <a:t>zvětšuje. Do řídící elektrody neteče prakticky žádný proud (přechod PN je v závěrném směru), </a:t>
            </a:r>
          </a:p>
          <a:p>
            <a:r>
              <a:rPr lang="cs-CZ" sz="2400" dirty="0"/>
              <a:t>tranzistor je řízen pouze napětím. Při určité velikosti napětí dojde k </a:t>
            </a:r>
            <a:r>
              <a:rPr lang="cs-CZ" sz="2400" b="1" dirty="0"/>
              <a:t>úplnému zaškrcení </a:t>
            </a:r>
          </a:p>
          <a:p>
            <a:r>
              <a:rPr lang="cs-CZ" sz="2400" b="1" dirty="0"/>
              <a:t>kanálu</a:t>
            </a:r>
            <a:r>
              <a:rPr lang="cs-CZ" sz="2400" dirty="0"/>
              <a:t> a kanál se zavře. </a:t>
            </a:r>
          </a:p>
          <a:p>
            <a:endParaRPr lang="cs-CZ" dirty="0"/>
          </a:p>
        </p:txBody>
      </p:sp>
    </p:spTree>
    <p:extLst>
      <p:ext uri="{BB962C8B-B14F-4D97-AF65-F5344CB8AC3E}">
        <p14:creationId xmlns:p14="http://schemas.microsoft.com/office/powerpoint/2010/main" val="3071860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2B201A-2C01-A94C-A5E1-4598EC471C3D}"/>
              </a:ext>
            </a:extLst>
          </p:cNvPr>
          <p:cNvSpPr>
            <a:spLocks noGrp="1"/>
          </p:cNvSpPr>
          <p:nvPr>
            <p:ph type="title"/>
          </p:nvPr>
        </p:nvSpPr>
        <p:spPr/>
        <p:txBody>
          <a:bodyPr/>
          <a:lstStyle/>
          <a:p>
            <a:r>
              <a:rPr lang="cs-CZ" dirty="0"/>
              <a:t>JFET</a:t>
            </a:r>
          </a:p>
        </p:txBody>
      </p:sp>
      <p:pic>
        <p:nvPicPr>
          <p:cNvPr id="4" name="Zástupný obsah 3">
            <a:extLst>
              <a:ext uri="{FF2B5EF4-FFF2-40B4-BE49-F238E27FC236}">
                <a16:creationId xmlns:a16="http://schemas.microsoft.com/office/drawing/2014/main" id="{93CC0CFF-E31C-DB44-844A-9C791813FA6A}"/>
              </a:ext>
            </a:extLst>
          </p:cNvPr>
          <p:cNvPicPr>
            <a:picLocks noGrp="1" noChangeAspect="1"/>
          </p:cNvPicPr>
          <p:nvPr>
            <p:ph idx="1"/>
          </p:nvPr>
        </p:nvPicPr>
        <p:blipFill>
          <a:blip r:embed="rId2"/>
          <a:stretch>
            <a:fillRect/>
          </a:stretch>
        </p:blipFill>
        <p:spPr>
          <a:xfrm>
            <a:off x="748835" y="1914525"/>
            <a:ext cx="4496265" cy="3582025"/>
          </a:xfrm>
        </p:spPr>
      </p:pic>
      <p:pic>
        <p:nvPicPr>
          <p:cNvPr id="5" name="Obrázek 4">
            <a:extLst>
              <a:ext uri="{FF2B5EF4-FFF2-40B4-BE49-F238E27FC236}">
                <a16:creationId xmlns:a16="http://schemas.microsoft.com/office/drawing/2014/main" id="{69AD6EC1-1A89-5F4C-A330-72D90E475E14}"/>
              </a:ext>
            </a:extLst>
          </p:cNvPr>
          <p:cNvPicPr>
            <a:picLocks noChangeAspect="1"/>
          </p:cNvPicPr>
          <p:nvPr/>
        </p:nvPicPr>
        <p:blipFill>
          <a:blip r:embed="rId3"/>
          <a:stretch>
            <a:fillRect/>
          </a:stretch>
        </p:blipFill>
        <p:spPr>
          <a:xfrm>
            <a:off x="6946899" y="1766213"/>
            <a:ext cx="3792991" cy="2832100"/>
          </a:xfrm>
          <a:prstGeom prst="rect">
            <a:avLst/>
          </a:prstGeom>
        </p:spPr>
      </p:pic>
      <p:sp>
        <p:nvSpPr>
          <p:cNvPr id="6" name="TextovéPole 5">
            <a:extLst>
              <a:ext uri="{FF2B5EF4-FFF2-40B4-BE49-F238E27FC236}">
                <a16:creationId xmlns:a16="http://schemas.microsoft.com/office/drawing/2014/main" id="{D7FBEA70-8BAA-BD49-ABA8-704629FECD13}"/>
              </a:ext>
            </a:extLst>
          </p:cNvPr>
          <p:cNvSpPr txBox="1"/>
          <p:nvPr/>
        </p:nvSpPr>
        <p:spPr>
          <a:xfrm>
            <a:off x="1117600" y="5496550"/>
            <a:ext cx="3492500" cy="1200329"/>
          </a:xfrm>
          <a:prstGeom prst="rect">
            <a:avLst/>
          </a:prstGeom>
          <a:noFill/>
        </p:spPr>
        <p:txBody>
          <a:bodyPr wrap="square" rtlCol="0">
            <a:spAutoFit/>
          </a:bodyPr>
          <a:lstStyle/>
          <a:p>
            <a:r>
              <a:rPr lang="cs-CZ" dirty="0"/>
              <a:t>Při nulovém napětí na řídící elektrodě U</a:t>
            </a:r>
            <a:r>
              <a:rPr lang="cs-CZ" baseline="-25000" dirty="0"/>
              <a:t>GS</a:t>
            </a:r>
            <a:r>
              <a:rPr lang="cs-CZ" dirty="0"/>
              <a:t> je výstupní proud I</a:t>
            </a:r>
            <a:r>
              <a:rPr lang="cs-CZ" baseline="-25000" dirty="0"/>
              <a:t>D</a:t>
            </a:r>
            <a:r>
              <a:rPr lang="cs-CZ" dirty="0"/>
              <a:t> největší, se snižujícím se řídícím napětím klesá k nule.</a:t>
            </a:r>
          </a:p>
        </p:txBody>
      </p:sp>
      <p:sp>
        <p:nvSpPr>
          <p:cNvPr id="7" name="TextovéPole 6">
            <a:extLst>
              <a:ext uri="{FF2B5EF4-FFF2-40B4-BE49-F238E27FC236}">
                <a16:creationId xmlns:a16="http://schemas.microsoft.com/office/drawing/2014/main" id="{B35BD24B-2828-8C48-BEC2-FA180918FFC3}"/>
              </a:ext>
            </a:extLst>
          </p:cNvPr>
          <p:cNvSpPr txBox="1"/>
          <p:nvPr/>
        </p:nvSpPr>
        <p:spPr>
          <a:xfrm>
            <a:off x="7061200" y="4673838"/>
            <a:ext cx="4533900" cy="2031325"/>
          </a:xfrm>
          <a:prstGeom prst="rect">
            <a:avLst/>
          </a:prstGeom>
          <a:noFill/>
        </p:spPr>
        <p:txBody>
          <a:bodyPr wrap="square" rtlCol="0">
            <a:spAutoFit/>
          </a:bodyPr>
          <a:lstStyle/>
          <a:p>
            <a:r>
              <a:rPr lang="cs-CZ" dirty="0"/>
              <a:t>Pro dané napětí řídící elektrody U</a:t>
            </a:r>
            <a:r>
              <a:rPr lang="cs-CZ" baseline="-25000" dirty="0"/>
              <a:t>GS</a:t>
            </a:r>
            <a:r>
              <a:rPr lang="cs-CZ" dirty="0"/>
              <a:t> při zvyšujícím se napětí U</a:t>
            </a:r>
            <a:r>
              <a:rPr lang="cs-CZ" baseline="-25000" dirty="0"/>
              <a:t>DS</a:t>
            </a:r>
            <a:r>
              <a:rPr lang="cs-CZ" dirty="0"/>
              <a:t> proud I</a:t>
            </a:r>
            <a:r>
              <a:rPr lang="cs-CZ" baseline="-25000" dirty="0"/>
              <a:t>D </a:t>
            </a:r>
            <a:r>
              <a:rPr lang="cs-CZ" dirty="0"/>
              <a:t>zpočátku prudce roste, ale vlivem nerovnoměrně se zužujícího kanálu (vyprázdněná oblast u vývodu D se zvětšuje) růst proudu zpomaluje, až dojde k nasycení kanálu a proud už se nemění.</a:t>
            </a:r>
          </a:p>
        </p:txBody>
      </p:sp>
    </p:spTree>
    <p:extLst>
      <p:ext uri="{BB962C8B-B14F-4D97-AF65-F5344CB8AC3E}">
        <p14:creationId xmlns:p14="http://schemas.microsoft.com/office/powerpoint/2010/main" val="2418149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D8516-E8AE-B141-B385-E9B886A2714A}"/>
              </a:ext>
            </a:extLst>
          </p:cNvPr>
          <p:cNvSpPr>
            <a:spLocks noGrp="1"/>
          </p:cNvSpPr>
          <p:nvPr>
            <p:ph type="title"/>
          </p:nvPr>
        </p:nvSpPr>
        <p:spPr/>
        <p:txBody>
          <a:bodyPr/>
          <a:lstStyle/>
          <a:p>
            <a:r>
              <a:rPr lang="cs-CZ" b="1" dirty="0"/>
              <a:t>MOSFET s vodivým kanálem</a:t>
            </a:r>
            <a:br>
              <a:rPr lang="cs-CZ" b="1" dirty="0"/>
            </a:br>
            <a:endParaRPr lang="cs-CZ" dirty="0"/>
          </a:p>
        </p:txBody>
      </p:sp>
      <p:sp>
        <p:nvSpPr>
          <p:cNvPr id="3" name="Zástupný obsah 2">
            <a:extLst>
              <a:ext uri="{FF2B5EF4-FFF2-40B4-BE49-F238E27FC236}">
                <a16:creationId xmlns:a16="http://schemas.microsoft.com/office/drawing/2014/main" id="{FB19F1F9-EF84-FA48-B4AC-9EA1B89712FE}"/>
              </a:ext>
            </a:extLst>
          </p:cNvPr>
          <p:cNvSpPr>
            <a:spLocks noGrp="1"/>
          </p:cNvSpPr>
          <p:nvPr>
            <p:ph idx="1"/>
          </p:nvPr>
        </p:nvSpPr>
        <p:spPr/>
        <p:txBody>
          <a:bodyPr/>
          <a:lstStyle/>
          <a:p>
            <a:r>
              <a:rPr lang="cs-CZ" b="1" i="1" dirty="0"/>
              <a:t>Metal Oxid </a:t>
            </a:r>
            <a:r>
              <a:rPr lang="cs-CZ" b="1" i="1" dirty="0" err="1"/>
              <a:t>Semiconductor</a:t>
            </a:r>
            <a:r>
              <a:rPr lang="cs-CZ" b="1" i="1" dirty="0"/>
              <a:t> </a:t>
            </a:r>
            <a:r>
              <a:rPr lang="cs-CZ" b="1" i="1" dirty="0" err="1"/>
              <a:t>Field</a:t>
            </a:r>
            <a:r>
              <a:rPr lang="cs-CZ" b="1" i="1" dirty="0"/>
              <a:t> </a:t>
            </a:r>
            <a:r>
              <a:rPr lang="cs-CZ" b="1" i="1" dirty="0" err="1"/>
              <a:t>Effect</a:t>
            </a:r>
            <a:r>
              <a:rPr lang="cs-CZ" b="1" i="1" dirty="0"/>
              <a:t> Tranzistor</a:t>
            </a:r>
            <a:endParaRPr lang="cs-CZ" b="1" dirty="0"/>
          </a:p>
          <a:p>
            <a:endParaRPr lang="cs-CZ" dirty="0"/>
          </a:p>
        </p:txBody>
      </p:sp>
      <p:pic>
        <p:nvPicPr>
          <p:cNvPr id="4" name="Obrázek 3">
            <a:extLst>
              <a:ext uri="{FF2B5EF4-FFF2-40B4-BE49-F238E27FC236}">
                <a16:creationId xmlns:a16="http://schemas.microsoft.com/office/drawing/2014/main" id="{1137E3EB-B497-0547-87F9-1F181EC3A77A}"/>
              </a:ext>
            </a:extLst>
          </p:cNvPr>
          <p:cNvPicPr>
            <a:picLocks noChangeAspect="1"/>
          </p:cNvPicPr>
          <p:nvPr/>
        </p:nvPicPr>
        <p:blipFill>
          <a:blip r:embed="rId2"/>
          <a:stretch>
            <a:fillRect/>
          </a:stretch>
        </p:blipFill>
        <p:spPr>
          <a:xfrm>
            <a:off x="8051800" y="2257425"/>
            <a:ext cx="3302000" cy="4064000"/>
          </a:xfrm>
          <a:prstGeom prst="rect">
            <a:avLst/>
          </a:prstGeom>
        </p:spPr>
      </p:pic>
      <p:pic>
        <p:nvPicPr>
          <p:cNvPr id="5" name="Obrázek 4">
            <a:extLst>
              <a:ext uri="{FF2B5EF4-FFF2-40B4-BE49-F238E27FC236}">
                <a16:creationId xmlns:a16="http://schemas.microsoft.com/office/drawing/2014/main" id="{CE576E43-5465-5E46-AE89-9710B31E48BE}"/>
              </a:ext>
            </a:extLst>
          </p:cNvPr>
          <p:cNvPicPr>
            <a:picLocks noChangeAspect="1"/>
          </p:cNvPicPr>
          <p:nvPr/>
        </p:nvPicPr>
        <p:blipFill>
          <a:blip r:embed="rId3"/>
          <a:stretch>
            <a:fillRect/>
          </a:stretch>
        </p:blipFill>
        <p:spPr>
          <a:xfrm>
            <a:off x="1105568" y="2522063"/>
            <a:ext cx="6946232" cy="4086700"/>
          </a:xfrm>
          <a:prstGeom prst="rect">
            <a:avLst/>
          </a:prstGeom>
        </p:spPr>
      </p:pic>
    </p:spTree>
    <p:extLst>
      <p:ext uri="{BB962C8B-B14F-4D97-AF65-F5344CB8AC3E}">
        <p14:creationId xmlns:p14="http://schemas.microsoft.com/office/powerpoint/2010/main" val="4240216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D8516-E8AE-B141-B385-E9B886A2714A}"/>
              </a:ext>
            </a:extLst>
          </p:cNvPr>
          <p:cNvSpPr>
            <a:spLocks noGrp="1"/>
          </p:cNvSpPr>
          <p:nvPr>
            <p:ph type="title"/>
          </p:nvPr>
        </p:nvSpPr>
        <p:spPr/>
        <p:txBody>
          <a:bodyPr/>
          <a:lstStyle/>
          <a:p>
            <a:r>
              <a:rPr lang="cs-CZ" b="1" dirty="0"/>
              <a:t>MOSFET s vodivým kanálem</a:t>
            </a:r>
            <a:br>
              <a:rPr lang="cs-CZ" b="1" dirty="0"/>
            </a:br>
            <a:endParaRPr lang="cs-CZ" dirty="0"/>
          </a:p>
        </p:txBody>
      </p:sp>
      <p:sp>
        <p:nvSpPr>
          <p:cNvPr id="3" name="Zástupný obsah 2">
            <a:extLst>
              <a:ext uri="{FF2B5EF4-FFF2-40B4-BE49-F238E27FC236}">
                <a16:creationId xmlns:a16="http://schemas.microsoft.com/office/drawing/2014/main" id="{FB19F1F9-EF84-FA48-B4AC-9EA1B89712FE}"/>
              </a:ext>
            </a:extLst>
          </p:cNvPr>
          <p:cNvSpPr>
            <a:spLocks noGrp="1"/>
          </p:cNvSpPr>
          <p:nvPr>
            <p:ph idx="1"/>
          </p:nvPr>
        </p:nvSpPr>
        <p:spPr>
          <a:xfrm>
            <a:off x="838200" y="1082842"/>
            <a:ext cx="10515600" cy="5094121"/>
          </a:xfrm>
        </p:spPr>
        <p:txBody>
          <a:bodyPr/>
          <a:lstStyle/>
          <a:p>
            <a:r>
              <a:rPr lang="cs-CZ" b="1" i="1" dirty="0"/>
              <a:t>Metal Oxid </a:t>
            </a:r>
            <a:r>
              <a:rPr lang="cs-CZ" b="1" i="1" dirty="0" err="1"/>
              <a:t>Semiconductor</a:t>
            </a:r>
            <a:r>
              <a:rPr lang="cs-CZ" b="1" i="1" dirty="0"/>
              <a:t> </a:t>
            </a:r>
            <a:r>
              <a:rPr lang="cs-CZ" b="1" i="1" dirty="0" err="1"/>
              <a:t>Field</a:t>
            </a:r>
            <a:r>
              <a:rPr lang="cs-CZ" b="1" i="1" dirty="0"/>
              <a:t> </a:t>
            </a:r>
            <a:r>
              <a:rPr lang="cs-CZ" b="1" i="1" dirty="0" err="1"/>
              <a:t>Effect</a:t>
            </a:r>
            <a:r>
              <a:rPr lang="cs-CZ" b="1" i="1" dirty="0"/>
              <a:t> Tranzistor</a:t>
            </a:r>
            <a:endParaRPr lang="cs-CZ" b="1" dirty="0"/>
          </a:p>
          <a:p>
            <a:endParaRPr lang="cs-CZ" dirty="0"/>
          </a:p>
        </p:txBody>
      </p:sp>
      <p:pic>
        <p:nvPicPr>
          <p:cNvPr id="5" name="Obrázek 4">
            <a:extLst>
              <a:ext uri="{FF2B5EF4-FFF2-40B4-BE49-F238E27FC236}">
                <a16:creationId xmlns:a16="http://schemas.microsoft.com/office/drawing/2014/main" id="{CE576E43-5465-5E46-AE89-9710B31E48BE}"/>
              </a:ext>
            </a:extLst>
          </p:cNvPr>
          <p:cNvPicPr>
            <a:picLocks noChangeAspect="1"/>
          </p:cNvPicPr>
          <p:nvPr/>
        </p:nvPicPr>
        <p:blipFill>
          <a:blip r:embed="rId2"/>
          <a:stretch>
            <a:fillRect/>
          </a:stretch>
        </p:blipFill>
        <p:spPr>
          <a:xfrm>
            <a:off x="239295" y="2935706"/>
            <a:ext cx="5509219" cy="3241258"/>
          </a:xfrm>
          <a:prstGeom prst="rect">
            <a:avLst/>
          </a:prstGeom>
        </p:spPr>
      </p:pic>
      <p:sp>
        <p:nvSpPr>
          <p:cNvPr id="6" name="TextovéPole 5">
            <a:extLst>
              <a:ext uri="{FF2B5EF4-FFF2-40B4-BE49-F238E27FC236}">
                <a16:creationId xmlns:a16="http://schemas.microsoft.com/office/drawing/2014/main" id="{6DA774E0-E207-B94E-BC16-DD0C3FDEC212}"/>
              </a:ext>
            </a:extLst>
          </p:cNvPr>
          <p:cNvSpPr txBox="1"/>
          <p:nvPr/>
        </p:nvSpPr>
        <p:spPr>
          <a:xfrm>
            <a:off x="5856705" y="1588814"/>
            <a:ext cx="6096000" cy="4985980"/>
          </a:xfrm>
          <a:prstGeom prst="rect">
            <a:avLst/>
          </a:prstGeom>
          <a:noFill/>
        </p:spPr>
        <p:txBody>
          <a:bodyPr wrap="square" rtlCol="0">
            <a:spAutoFit/>
          </a:bodyPr>
          <a:lstStyle/>
          <a:p>
            <a:r>
              <a:rPr lang="cs-CZ" sz="2000" dirty="0"/>
              <a:t>Tranzistor je tvořen základní destičkou polovodiče jednoho typu (například P) s nízkou koncentrací příměsí, do které jsou vytvořeny dvě elektrody druhého typu (N+), tvořené velkou koncentrací příměsí a mezi nimi je vytvořen úzký kanál stejného typu (N) s nízkou koncentrací příměsí. Na destičce je oxidací vytvořena nevodivá vrstva, na níž je napařena hliníková vodivá elektroda G.</a:t>
            </a:r>
          </a:p>
          <a:p>
            <a:r>
              <a:rPr lang="cs-CZ" sz="2000" dirty="0"/>
              <a:t>Protože je řídící elektroda izolována, </a:t>
            </a:r>
            <a:r>
              <a:rPr lang="cs-CZ" sz="2000" b="1" dirty="0"/>
              <a:t>vstupní odpor tranzistoru je obrovský</a:t>
            </a:r>
            <a:r>
              <a:rPr lang="cs-CZ" sz="2000" dirty="0"/>
              <a:t> (10</a:t>
            </a:r>
            <a:r>
              <a:rPr lang="cs-CZ" sz="2000" baseline="30000" dirty="0"/>
              <a:t>13</a:t>
            </a:r>
            <a:r>
              <a:rPr lang="cs-CZ" sz="2000" dirty="0"/>
              <a:t>-10</a:t>
            </a:r>
            <a:r>
              <a:rPr lang="cs-CZ" sz="2000" baseline="30000" dirty="0"/>
              <a:t>17</a:t>
            </a:r>
            <a:r>
              <a:rPr lang="el-GR" sz="2000" dirty="0"/>
              <a:t>Ω).</a:t>
            </a:r>
          </a:p>
          <a:p>
            <a:r>
              <a:rPr lang="cs-CZ" sz="2000" dirty="0"/>
              <a:t>Důležité je pamatovat si, že izolační vrstva pod řídící elektrodou </a:t>
            </a:r>
            <a:r>
              <a:rPr lang="cs-CZ" sz="2000" b="1" dirty="0"/>
              <a:t>je velmi tenká</a:t>
            </a:r>
            <a:r>
              <a:rPr lang="cs-CZ" sz="2000" dirty="0"/>
              <a:t> a prorazí ji napětí už od několika desítek voltů, takže při práci s těmito tranzistory je zapotřebí zabránit </a:t>
            </a:r>
            <a:r>
              <a:rPr lang="cs-CZ" sz="2000" b="1" dirty="0"/>
              <a:t>vzniku statické elektřiny</a:t>
            </a:r>
            <a:r>
              <a:rPr lang="cs-CZ" sz="2000" dirty="0"/>
              <a:t>. Tranzistory se dodávají se zkratovanými vývody </a:t>
            </a:r>
            <a:r>
              <a:rPr lang="cs-CZ" dirty="0"/>
              <a:t>a pracuje se na vodivé uzemněné podložce. </a:t>
            </a:r>
          </a:p>
        </p:txBody>
      </p:sp>
    </p:spTree>
    <p:extLst>
      <p:ext uri="{BB962C8B-B14F-4D97-AF65-F5344CB8AC3E}">
        <p14:creationId xmlns:p14="http://schemas.microsoft.com/office/powerpoint/2010/main" val="3261569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02191D-720A-4C4E-8710-DA6BAC2BB77D}"/>
              </a:ext>
            </a:extLst>
          </p:cNvPr>
          <p:cNvSpPr>
            <a:spLocks noGrp="1"/>
          </p:cNvSpPr>
          <p:nvPr>
            <p:ph type="title"/>
          </p:nvPr>
        </p:nvSpPr>
        <p:spPr/>
        <p:txBody>
          <a:bodyPr/>
          <a:lstStyle/>
          <a:p>
            <a:r>
              <a:rPr lang="cs-CZ" b="1" dirty="0"/>
              <a:t>MOSFET s vodivým kanálem</a:t>
            </a:r>
            <a:endParaRPr lang="cs-CZ" dirty="0"/>
          </a:p>
        </p:txBody>
      </p:sp>
      <p:pic>
        <p:nvPicPr>
          <p:cNvPr id="4" name="Zástupný obsah 3">
            <a:extLst>
              <a:ext uri="{FF2B5EF4-FFF2-40B4-BE49-F238E27FC236}">
                <a16:creationId xmlns:a16="http://schemas.microsoft.com/office/drawing/2014/main" id="{99430CDE-6124-1940-9C3A-1959A7F8D7DF}"/>
              </a:ext>
            </a:extLst>
          </p:cNvPr>
          <p:cNvPicPr>
            <a:picLocks noGrp="1" noChangeAspect="1"/>
          </p:cNvPicPr>
          <p:nvPr>
            <p:ph idx="1"/>
          </p:nvPr>
        </p:nvPicPr>
        <p:blipFill>
          <a:blip r:embed="rId2"/>
          <a:stretch>
            <a:fillRect/>
          </a:stretch>
        </p:blipFill>
        <p:spPr>
          <a:xfrm>
            <a:off x="584528" y="2280047"/>
            <a:ext cx="4949879" cy="3579144"/>
          </a:xfrm>
        </p:spPr>
      </p:pic>
      <p:sp>
        <p:nvSpPr>
          <p:cNvPr id="5" name="TextovéPole 4">
            <a:extLst>
              <a:ext uri="{FF2B5EF4-FFF2-40B4-BE49-F238E27FC236}">
                <a16:creationId xmlns:a16="http://schemas.microsoft.com/office/drawing/2014/main" id="{55642D32-A7FB-B04F-B626-DC92681345DC}"/>
              </a:ext>
            </a:extLst>
          </p:cNvPr>
          <p:cNvSpPr txBox="1"/>
          <p:nvPr/>
        </p:nvSpPr>
        <p:spPr>
          <a:xfrm>
            <a:off x="5577633" y="2857500"/>
            <a:ext cx="5776167" cy="1938992"/>
          </a:xfrm>
          <a:prstGeom prst="rect">
            <a:avLst/>
          </a:prstGeom>
          <a:noFill/>
        </p:spPr>
        <p:txBody>
          <a:bodyPr wrap="square" rtlCol="0">
            <a:spAutoFit/>
          </a:bodyPr>
          <a:lstStyle/>
          <a:p>
            <a:r>
              <a:rPr lang="cs-CZ" sz="2400" dirty="0"/>
              <a:t>Pokud na řídící elektrodu není přivedeno napětí, kolem přechodu vznikne vyprázdněná oblast, která omezuje průchozí vodivý kanál a definuje velikost proudu protékajícího mezi elektrodami S a D.</a:t>
            </a:r>
          </a:p>
        </p:txBody>
      </p:sp>
    </p:spTree>
    <p:extLst>
      <p:ext uri="{BB962C8B-B14F-4D97-AF65-F5344CB8AC3E}">
        <p14:creationId xmlns:p14="http://schemas.microsoft.com/office/powerpoint/2010/main" val="1658678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4CF89-3CF3-6442-AE1C-F383E9F8370E}"/>
              </a:ext>
            </a:extLst>
          </p:cNvPr>
          <p:cNvSpPr>
            <a:spLocks noGrp="1"/>
          </p:cNvSpPr>
          <p:nvPr>
            <p:ph type="title"/>
          </p:nvPr>
        </p:nvSpPr>
        <p:spPr/>
        <p:txBody>
          <a:bodyPr/>
          <a:lstStyle/>
          <a:p>
            <a:r>
              <a:rPr lang="cs-CZ" b="1" dirty="0"/>
              <a:t>MOSFET s vodivým kanálem</a:t>
            </a:r>
            <a:endParaRPr lang="cs-CZ" dirty="0"/>
          </a:p>
        </p:txBody>
      </p:sp>
      <p:pic>
        <p:nvPicPr>
          <p:cNvPr id="4" name="Zástupný obsah 3">
            <a:extLst>
              <a:ext uri="{FF2B5EF4-FFF2-40B4-BE49-F238E27FC236}">
                <a16:creationId xmlns:a16="http://schemas.microsoft.com/office/drawing/2014/main" id="{DDCDFD47-DD8D-6C42-AFB3-2CFDB37DAC5F}"/>
              </a:ext>
            </a:extLst>
          </p:cNvPr>
          <p:cNvPicPr>
            <a:picLocks noGrp="1" noChangeAspect="1"/>
          </p:cNvPicPr>
          <p:nvPr>
            <p:ph idx="1"/>
          </p:nvPr>
        </p:nvPicPr>
        <p:blipFill>
          <a:blip r:embed="rId2"/>
          <a:stretch>
            <a:fillRect/>
          </a:stretch>
        </p:blipFill>
        <p:spPr>
          <a:xfrm>
            <a:off x="838201" y="2240232"/>
            <a:ext cx="5257800" cy="3801794"/>
          </a:xfrm>
        </p:spPr>
      </p:pic>
      <p:sp>
        <p:nvSpPr>
          <p:cNvPr id="5" name="TextovéPole 4">
            <a:extLst>
              <a:ext uri="{FF2B5EF4-FFF2-40B4-BE49-F238E27FC236}">
                <a16:creationId xmlns:a16="http://schemas.microsoft.com/office/drawing/2014/main" id="{45B25677-A432-A748-A9E2-A5198BCE2169}"/>
              </a:ext>
            </a:extLst>
          </p:cNvPr>
          <p:cNvSpPr txBox="1"/>
          <p:nvPr/>
        </p:nvSpPr>
        <p:spPr>
          <a:xfrm>
            <a:off x="6665495" y="2382253"/>
            <a:ext cx="4860758" cy="3046988"/>
          </a:xfrm>
          <a:prstGeom prst="rect">
            <a:avLst/>
          </a:prstGeom>
          <a:noFill/>
        </p:spPr>
        <p:txBody>
          <a:bodyPr wrap="square" rtlCol="0">
            <a:spAutoFit/>
          </a:bodyPr>
          <a:lstStyle/>
          <a:p>
            <a:r>
              <a:rPr lang="cs-CZ" sz="2400" b="1" dirty="0"/>
              <a:t>Přiložené napětí v záporné polaritě na řídící elektrodě způsobí tzv. </a:t>
            </a:r>
            <a:r>
              <a:rPr lang="cs-CZ" sz="2400" b="1" dirty="0" err="1"/>
              <a:t>ochuzovací</a:t>
            </a:r>
            <a:r>
              <a:rPr lang="cs-CZ" sz="2400" b="1" dirty="0"/>
              <a:t> režim kanálu</a:t>
            </a:r>
            <a:r>
              <a:rPr lang="cs-CZ" sz="2400" dirty="0"/>
              <a:t> - elektrické pole vytvořené pod izolovanou řídící elektrodou odpuzuje z vodivého kanálu elektrony a vytlačuje je do základní destičky. To má za důsledek zmenšení proudu vodivým kanálem.</a:t>
            </a:r>
          </a:p>
        </p:txBody>
      </p:sp>
    </p:spTree>
    <p:extLst>
      <p:ext uri="{BB962C8B-B14F-4D97-AF65-F5344CB8AC3E}">
        <p14:creationId xmlns:p14="http://schemas.microsoft.com/office/powerpoint/2010/main" val="2527851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4CF89-3CF3-6442-AE1C-F383E9F8370E}"/>
              </a:ext>
            </a:extLst>
          </p:cNvPr>
          <p:cNvSpPr>
            <a:spLocks noGrp="1"/>
          </p:cNvSpPr>
          <p:nvPr>
            <p:ph type="title"/>
          </p:nvPr>
        </p:nvSpPr>
        <p:spPr/>
        <p:txBody>
          <a:bodyPr/>
          <a:lstStyle/>
          <a:p>
            <a:r>
              <a:rPr lang="cs-CZ" b="1" dirty="0"/>
              <a:t>MOSFET s vodivým kanálem</a:t>
            </a:r>
            <a:endParaRPr lang="cs-CZ" dirty="0"/>
          </a:p>
        </p:txBody>
      </p:sp>
      <p:sp>
        <p:nvSpPr>
          <p:cNvPr id="5" name="TextovéPole 4">
            <a:extLst>
              <a:ext uri="{FF2B5EF4-FFF2-40B4-BE49-F238E27FC236}">
                <a16:creationId xmlns:a16="http://schemas.microsoft.com/office/drawing/2014/main" id="{45B25677-A432-A748-A9E2-A5198BCE2169}"/>
              </a:ext>
            </a:extLst>
          </p:cNvPr>
          <p:cNvSpPr txBox="1"/>
          <p:nvPr/>
        </p:nvSpPr>
        <p:spPr>
          <a:xfrm>
            <a:off x="6096000" y="2382252"/>
            <a:ext cx="5690167" cy="3046988"/>
          </a:xfrm>
          <a:prstGeom prst="rect">
            <a:avLst/>
          </a:prstGeom>
          <a:noFill/>
        </p:spPr>
        <p:txBody>
          <a:bodyPr wrap="square" rtlCol="0">
            <a:spAutoFit/>
          </a:bodyPr>
          <a:lstStyle/>
          <a:p>
            <a:r>
              <a:rPr lang="cs-CZ" sz="2400" b="1" dirty="0"/>
              <a:t>Přiložené napětí na řídící elektrodě způsobí v kladné polaritě tzv. </a:t>
            </a:r>
            <a:r>
              <a:rPr lang="cs-CZ" sz="2400" b="1" dirty="0" err="1"/>
              <a:t>obohacovacíí</a:t>
            </a:r>
            <a:r>
              <a:rPr lang="cs-CZ" sz="2400" b="1" dirty="0"/>
              <a:t> režim kanálu</a:t>
            </a:r>
            <a:r>
              <a:rPr lang="cs-CZ" sz="2400" dirty="0"/>
              <a:t> - elektrické pole vytvořené pod izolovanou řídící elektrodou vytrhává elektrony ze základní destičky a obohacuje množství nosičů ve vodivém kanále. To má za důsledek zvětšení proudu vodivým kanálem.</a:t>
            </a:r>
          </a:p>
        </p:txBody>
      </p:sp>
      <p:pic>
        <p:nvPicPr>
          <p:cNvPr id="7" name="Zástupný obsah 6">
            <a:extLst>
              <a:ext uri="{FF2B5EF4-FFF2-40B4-BE49-F238E27FC236}">
                <a16:creationId xmlns:a16="http://schemas.microsoft.com/office/drawing/2014/main" id="{D58229D7-51E3-9347-9C96-7DB30848A366}"/>
              </a:ext>
            </a:extLst>
          </p:cNvPr>
          <p:cNvPicPr>
            <a:picLocks noGrp="1" noChangeAspect="1"/>
          </p:cNvPicPr>
          <p:nvPr>
            <p:ph idx="1"/>
          </p:nvPr>
        </p:nvPicPr>
        <p:blipFill>
          <a:blip r:embed="rId2"/>
          <a:stretch>
            <a:fillRect/>
          </a:stretch>
        </p:blipFill>
        <p:spPr>
          <a:xfrm>
            <a:off x="665747" y="2036470"/>
            <a:ext cx="5170339" cy="3738553"/>
          </a:xfrm>
        </p:spPr>
      </p:pic>
    </p:spTree>
    <p:extLst>
      <p:ext uri="{BB962C8B-B14F-4D97-AF65-F5344CB8AC3E}">
        <p14:creationId xmlns:p14="http://schemas.microsoft.com/office/powerpoint/2010/main" val="274136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53081D-0640-FD4F-8754-14C9FFE1D415}"/>
              </a:ext>
            </a:extLst>
          </p:cNvPr>
          <p:cNvSpPr>
            <a:spLocks noGrp="1"/>
          </p:cNvSpPr>
          <p:nvPr>
            <p:ph type="title"/>
          </p:nvPr>
        </p:nvSpPr>
        <p:spPr/>
        <p:txBody>
          <a:bodyPr/>
          <a:lstStyle/>
          <a:p>
            <a:r>
              <a:rPr lang="cs-CZ" dirty="0"/>
              <a:t>Poznámka</a:t>
            </a:r>
          </a:p>
        </p:txBody>
      </p:sp>
      <p:pic>
        <p:nvPicPr>
          <p:cNvPr id="4" name="Zástupný obsah 3">
            <a:extLst>
              <a:ext uri="{FF2B5EF4-FFF2-40B4-BE49-F238E27FC236}">
                <a16:creationId xmlns:a16="http://schemas.microsoft.com/office/drawing/2014/main" id="{9BBFB739-6232-EC49-B9D9-CEB5A4D3BD70}"/>
              </a:ext>
            </a:extLst>
          </p:cNvPr>
          <p:cNvPicPr>
            <a:picLocks noGrp="1" noChangeAspect="1"/>
          </p:cNvPicPr>
          <p:nvPr>
            <p:ph idx="1"/>
          </p:nvPr>
        </p:nvPicPr>
        <p:blipFill>
          <a:blip r:embed="rId2"/>
          <a:stretch>
            <a:fillRect/>
          </a:stretch>
        </p:blipFill>
        <p:spPr>
          <a:xfrm>
            <a:off x="8534400" y="2826544"/>
            <a:ext cx="2514600" cy="2463800"/>
          </a:xfrm>
        </p:spPr>
      </p:pic>
      <p:sp>
        <p:nvSpPr>
          <p:cNvPr id="5" name="TextovéPole 4">
            <a:extLst>
              <a:ext uri="{FF2B5EF4-FFF2-40B4-BE49-F238E27FC236}">
                <a16:creationId xmlns:a16="http://schemas.microsoft.com/office/drawing/2014/main" id="{7F4B50B6-A764-4240-819E-BCDFAC031BAA}"/>
              </a:ext>
            </a:extLst>
          </p:cNvPr>
          <p:cNvSpPr txBox="1"/>
          <p:nvPr/>
        </p:nvSpPr>
        <p:spPr>
          <a:xfrm>
            <a:off x="553453" y="2165683"/>
            <a:ext cx="6978315" cy="2677656"/>
          </a:xfrm>
          <a:prstGeom prst="rect">
            <a:avLst/>
          </a:prstGeom>
          <a:noFill/>
        </p:spPr>
        <p:txBody>
          <a:bodyPr wrap="square" rtlCol="0">
            <a:spAutoFit/>
          </a:bodyPr>
          <a:lstStyle/>
          <a:p>
            <a:r>
              <a:rPr lang="cs-CZ" sz="2400" dirty="0"/>
              <a:t>Protože </a:t>
            </a:r>
            <a:r>
              <a:rPr lang="cs-CZ" sz="2400" b="1" dirty="0"/>
              <a:t>základní destička</a:t>
            </a:r>
            <a:r>
              <a:rPr lang="cs-CZ" sz="2400" dirty="0"/>
              <a:t> je z opačného typu polovodiče, tvoří s kanálem přechod PN nebo-</a:t>
            </a:r>
            <a:r>
              <a:rPr lang="cs-CZ" sz="2400" dirty="0" err="1"/>
              <a:t>li</a:t>
            </a:r>
            <a:r>
              <a:rPr lang="cs-CZ" sz="2400" dirty="0"/>
              <a:t> </a:t>
            </a:r>
            <a:r>
              <a:rPr lang="cs-CZ" sz="2400" b="1" dirty="0"/>
              <a:t>diodu</a:t>
            </a:r>
            <a:r>
              <a:rPr lang="cs-CZ" sz="2400" dirty="0"/>
              <a:t>. Základní destička je často přímo v pouzdře propojena s vývodem S, takže dioda je logicky zapojena mezi vývody S a D. Tranzistor pak není symetrický a lze ho zapojovat jen se správnou polaritou tak, aby tato dioda byla v závěrném směru! </a:t>
            </a:r>
          </a:p>
        </p:txBody>
      </p:sp>
    </p:spTree>
    <p:extLst>
      <p:ext uri="{BB962C8B-B14F-4D97-AF65-F5344CB8AC3E}">
        <p14:creationId xmlns:p14="http://schemas.microsoft.com/office/powerpoint/2010/main" val="157174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040B7A3-B5D1-6A46-A695-8D75925C73E4}"/>
              </a:ext>
            </a:extLst>
          </p:cNvPr>
          <p:cNvSpPr>
            <a:spLocks noGrp="1"/>
          </p:cNvSpPr>
          <p:nvPr>
            <p:ph type="title"/>
          </p:nvPr>
        </p:nvSpPr>
        <p:spPr>
          <a:xfrm>
            <a:off x="838200" y="365760"/>
            <a:ext cx="10515600" cy="1325563"/>
          </a:xfrm>
        </p:spPr>
        <p:txBody>
          <a:bodyPr>
            <a:normAutofit/>
          </a:bodyPr>
          <a:lstStyle/>
          <a:p>
            <a:r>
              <a:rPr lang="cs-CZ" dirty="0">
                <a:solidFill>
                  <a:schemeClr val="bg1"/>
                </a:solidFill>
              </a:rPr>
              <a:t>POLOVODIČ      TYPU     P</a:t>
            </a:r>
          </a:p>
        </p:txBody>
      </p:sp>
      <p:pic>
        <p:nvPicPr>
          <p:cNvPr id="4" name="Obrázek 3">
            <a:extLst>
              <a:ext uri="{FF2B5EF4-FFF2-40B4-BE49-F238E27FC236}">
                <a16:creationId xmlns:a16="http://schemas.microsoft.com/office/drawing/2014/main" id="{C4307C01-62AD-0044-BFAA-119D5B50B1CB}"/>
              </a:ext>
            </a:extLst>
          </p:cNvPr>
          <p:cNvPicPr>
            <a:picLocks noChangeAspect="1"/>
          </p:cNvPicPr>
          <p:nvPr/>
        </p:nvPicPr>
        <p:blipFill rotWithShape="1">
          <a:blip r:embed="rId2"/>
          <a:srcRect t="474" r="4" b="4"/>
          <a:stretch/>
        </p:blipFill>
        <p:spPr>
          <a:xfrm>
            <a:off x="525938" y="2276856"/>
            <a:ext cx="5015484" cy="3900106"/>
          </a:xfrm>
          <a:prstGeom prst="rect">
            <a:avLst/>
          </a:prstGeom>
        </p:spPr>
      </p:pic>
      <p:sp>
        <p:nvSpPr>
          <p:cNvPr id="3" name="Zástupný obsah 2">
            <a:extLst>
              <a:ext uri="{FF2B5EF4-FFF2-40B4-BE49-F238E27FC236}">
                <a16:creationId xmlns:a16="http://schemas.microsoft.com/office/drawing/2014/main" id="{34D7D74C-635A-874D-A957-515586771686}"/>
              </a:ext>
            </a:extLst>
          </p:cNvPr>
          <p:cNvSpPr>
            <a:spLocks noGrp="1"/>
          </p:cNvSpPr>
          <p:nvPr>
            <p:ph idx="1"/>
          </p:nvPr>
        </p:nvSpPr>
        <p:spPr>
          <a:xfrm>
            <a:off x="5856732" y="1911097"/>
            <a:ext cx="6335268" cy="4946902"/>
          </a:xfrm>
        </p:spPr>
        <p:txBody>
          <a:bodyPr anchor="ctr">
            <a:noAutofit/>
          </a:bodyPr>
          <a:lstStyle/>
          <a:p>
            <a:r>
              <a:rPr lang="cs-CZ" sz="2400" dirty="0"/>
              <a:t>Obdobně, pokud k </a:t>
            </a:r>
            <a:r>
              <a:rPr lang="cs-CZ" sz="2400" b="1" dirty="0"/>
              <a:t>čistému čtyřmocnému prvku</a:t>
            </a:r>
            <a:r>
              <a:rPr lang="cs-CZ" sz="2400" dirty="0"/>
              <a:t> přidáme i velmi malé množství atomů </a:t>
            </a:r>
            <a:r>
              <a:rPr lang="cs-CZ" sz="2400" b="1" dirty="0"/>
              <a:t>třímocného prvku</a:t>
            </a:r>
            <a:r>
              <a:rPr lang="cs-CZ" sz="2400" dirty="0"/>
              <a:t> (např. Indium), ve vazbě s okolními čtyřmocnými atomy křemíku bude jeden elektron chybět. Vznikla tedy </a:t>
            </a:r>
            <a:r>
              <a:rPr lang="cs-CZ" sz="2400" b="1" dirty="0"/>
              <a:t>díra</a:t>
            </a:r>
            <a:r>
              <a:rPr lang="cs-CZ" sz="2400" dirty="0"/>
              <a:t> schopná přijmout uvolněný elektron ze sousedního atomu a tak se posouvat. </a:t>
            </a:r>
            <a:r>
              <a:rPr lang="cs-CZ" sz="2400" b="1" dirty="0"/>
              <a:t>Díry</a:t>
            </a:r>
            <a:r>
              <a:rPr lang="cs-CZ" sz="2400" dirty="0"/>
              <a:t> představují u polovodiče typu P </a:t>
            </a:r>
            <a:r>
              <a:rPr lang="cs-CZ" sz="2400" b="1" dirty="0"/>
              <a:t>majoritní nosič</a:t>
            </a:r>
            <a:r>
              <a:rPr lang="cs-CZ" sz="2400" dirty="0"/>
              <a:t> schopný vést elektrický proud zase prostřednictvím </a:t>
            </a:r>
            <a:r>
              <a:rPr lang="cs-CZ" sz="2400" b="1" dirty="0"/>
              <a:t>nevlastní vodivosti</a:t>
            </a:r>
            <a:r>
              <a:rPr lang="cs-CZ" sz="2400" dirty="0"/>
              <a:t>. Zbývající jádro představuje nepohyblivý </a:t>
            </a:r>
            <a:r>
              <a:rPr lang="cs-CZ" sz="2400" b="1" dirty="0"/>
              <a:t>záporný iont</a:t>
            </a:r>
            <a:r>
              <a:rPr lang="cs-CZ" sz="2400" dirty="0"/>
              <a:t>. Elektrony z vlastní vodivosti se pak nazývají </a:t>
            </a:r>
            <a:r>
              <a:rPr lang="cs-CZ" sz="2400" i="1" dirty="0"/>
              <a:t>minoritní nosiče</a:t>
            </a:r>
            <a:r>
              <a:rPr lang="cs-CZ" sz="2400" dirty="0"/>
              <a:t>. Příměs se nazývá </a:t>
            </a:r>
            <a:r>
              <a:rPr lang="cs-CZ" sz="2400" b="1" dirty="0"/>
              <a:t>Akceptor</a:t>
            </a:r>
            <a:r>
              <a:rPr lang="cs-CZ" sz="2400" dirty="0"/>
              <a:t> (příjemce - přijímá volný elektron).</a:t>
            </a:r>
          </a:p>
        </p:txBody>
      </p:sp>
    </p:spTree>
    <p:extLst>
      <p:ext uri="{BB962C8B-B14F-4D97-AF65-F5344CB8AC3E}">
        <p14:creationId xmlns:p14="http://schemas.microsoft.com/office/powerpoint/2010/main" val="145895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0E9DA7-23CC-7E44-BDC9-5D8F6B43A7A9}"/>
              </a:ext>
            </a:extLst>
          </p:cNvPr>
          <p:cNvSpPr>
            <a:spLocks noGrp="1"/>
          </p:cNvSpPr>
          <p:nvPr>
            <p:ph type="title"/>
          </p:nvPr>
        </p:nvSpPr>
        <p:spPr/>
        <p:txBody>
          <a:bodyPr/>
          <a:lstStyle/>
          <a:p>
            <a:r>
              <a:rPr lang="cs-CZ" dirty="0"/>
              <a:t>Charakteristiky</a:t>
            </a:r>
          </a:p>
        </p:txBody>
      </p:sp>
      <p:pic>
        <p:nvPicPr>
          <p:cNvPr id="4" name="Zástupný obsah 3">
            <a:extLst>
              <a:ext uri="{FF2B5EF4-FFF2-40B4-BE49-F238E27FC236}">
                <a16:creationId xmlns:a16="http://schemas.microsoft.com/office/drawing/2014/main" id="{04973B2B-330B-A648-ACAA-ABC9E30FF949}"/>
              </a:ext>
            </a:extLst>
          </p:cNvPr>
          <p:cNvPicPr>
            <a:picLocks noGrp="1" noChangeAspect="1"/>
          </p:cNvPicPr>
          <p:nvPr>
            <p:ph idx="1"/>
          </p:nvPr>
        </p:nvPicPr>
        <p:blipFill>
          <a:blip r:embed="rId2"/>
          <a:stretch>
            <a:fillRect/>
          </a:stretch>
        </p:blipFill>
        <p:spPr>
          <a:xfrm>
            <a:off x="838200" y="1377868"/>
            <a:ext cx="5022566" cy="3283986"/>
          </a:xfrm>
        </p:spPr>
      </p:pic>
      <p:pic>
        <p:nvPicPr>
          <p:cNvPr id="5" name="Obrázek 4">
            <a:extLst>
              <a:ext uri="{FF2B5EF4-FFF2-40B4-BE49-F238E27FC236}">
                <a16:creationId xmlns:a16="http://schemas.microsoft.com/office/drawing/2014/main" id="{A7E368C0-4752-464C-9F82-B1796BDCFC4F}"/>
              </a:ext>
            </a:extLst>
          </p:cNvPr>
          <p:cNvPicPr>
            <a:picLocks noChangeAspect="1"/>
          </p:cNvPicPr>
          <p:nvPr/>
        </p:nvPicPr>
        <p:blipFill>
          <a:blip r:embed="rId3"/>
          <a:stretch>
            <a:fillRect/>
          </a:stretch>
        </p:blipFill>
        <p:spPr>
          <a:xfrm>
            <a:off x="6947593" y="1277648"/>
            <a:ext cx="4406207" cy="3289968"/>
          </a:xfrm>
          <a:prstGeom prst="rect">
            <a:avLst/>
          </a:prstGeom>
        </p:spPr>
      </p:pic>
      <p:sp>
        <p:nvSpPr>
          <p:cNvPr id="6" name="TextovéPole 5">
            <a:extLst>
              <a:ext uri="{FF2B5EF4-FFF2-40B4-BE49-F238E27FC236}">
                <a16:creationId xmlns:a16="http://schemas.microsoft.com/office/drawing/2014/main" id="{87F20240-2DD5-BF47-A7A3-807F592F9EFC}"/>
              </a:ext>
            </a:extLst>
          </p:cNvPr>
          <p:cNvSpPr txBox="1"/>
          <p:nvPr/>
        </p:nvSpPr>
        <p:spPr>
          <a:xfrm>
            <a:off x="745326" y="4826675"/>
            <a:ext cx="5658853" cy="2031325"/>
          </a:xfrm>
          <a:prstGeom prst="rect">
            <a:avLst/>
          </a:prstGeom>
          <a:noFill/>
        </p:spPr>
        <p:txBody>
          <a:bodyPr wrap="square" rtlCol="0">
            <a:spAutoFit/>
          </a:bodyPr>
          <a:lstStyle/>
          <a:p>
            <a:r>
              <a:rPr lang="cs-CZ" dirty="0"/>
              <a:t>Při nulovém napětí na řídící elektrodě je výstupní proud daný množstvím zbývajících volných nosičů ve vodivém kanálu. Při rostoucím kladném napětí řídící elektrody je množství nosičů vodivého kanálu obohacováno, s rostoucím záporným napětím naopak ochuzováno. Při dosažení záporné hodnoty prahového napětí </a:t>
            </a:r>
            <a:r>
              <a:rPr lang="cs-CZ" b="1" dirty="0"/>
              <a:t>U</a:t>
            </a:r>
            <a:r>
              <a:rPr lang="cs-CZ" b="1" baseline="-25000" dirty="0"/>
              <a:t>T</a:t>
            </a:r>
            <a:r>
              <a:rPr lang="cs-CZ" dirty="0"/>
              <a:t> jsou všechny nosiče z kanálu vytlačeny a proud přestane téct.</a:t>
            </a:r>
          </a:p>
        </p:txBody>
      </p:sp>
      <p:sp>
        <p:nvSpPr>
          <p:cNvPr id="7" name="TextovéPole 6">
            <a:extLst>
              <a:ext uri="{FF2B5EF4-FFF2-40B4-BE49-F238E27FC236}">
                <a16:creationId xmlns:a16="http://schemas.microsoft.com/office/drawing/2014/main" id="{39372BAE-08CE-6F43-87E8-F5C58C46E309}"/>
              </a:ext>
            </a:extLst>
          </p:cNvPr>
          <p:cNvSpPr txBox="1"/>
          <p:nvPr/>
        </p:nvSpPr>
        <p:spPr>
          <a:xfrm>
            <a:off x="7040467" y="4567616"/>
            <a:ext cx="4406207" cy="2031325"/>
          </a:xfrm>
          <a:prstGeom prst="rect">
            <a:avLst/>
          </a:prstGeom>
          <a:noFill/>
        </p:spPr>
        <p:txBody>
          <a:bodyPr wrap="square" rtlCol="0">
            <a:spAutoFit/>
          </a:bodyPr>
          <a:lstStyle/>
          <a:p>
            <a:r>
              <a:rPr lang="cs-CZ" dirty="0"/>
              <a:t>Pro dané napětí řídící elektrody U</a:t>
            </a:r>
            <a:r>
              <a:rPr lang="cs-CZ" baseline="-25000" dirty="0"/>
              <a:t>GS</a:t>
            </a:r>
            <a:r>
              <a:rPr lang="cs-CZ" dirty="0"/>
              <a:t> při zvyšujícím se napětí U</a:t>
            </a:r>
            <a:r>
              <a:rPr lang="cs-CZ" baseline="-25000" dirty="0"/>
              <a:t>DS</a:t>
            </a:r>
            <a:r>
              <a:rPr lang="cs-CZ" dirty="0"/>
              <a:t> proud I</a:t>
            </a:r>
            <a:r>
              <a:rPr lang="cs-CZ" baseline="-25000" dirty="0"/>
              <a:t>D</a:t>
            </a:r>
            <a:r>
              <a:rPr lang="cs-CZ" dirty="0"/>
              <a:t> zpočátku prudce roste, ale vlivem nerovnoměrně se zužujícího kanálu (vyprázdněná oblast u vývodu D se zvětšuje) růst proudu zpomaluje, až dojde k nasycení kanálu a proud už se nemění.</a:t>
            </a:r>
          </a:p>
        </p:txBody>
      </p:sp>
    </p:spTree>
    <p:extLst>
      <p:ext uri="{BB962C8B-B14F-4D97-AF65-F5344CB8AC3E}">
        <p14:creationId xmlns:p14="http://schemas.microsoft.com/office/powerpoint/2010/main" val="2599178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AFBE17-754A-9444-8C04-35DBC05529C5}"/>
              </a:ext>
            </a:extLst>
          </p:cNvPr>
          <p:cNvSpPr>
            <a:spLocks noGrp="1"/>
          </p:cNvSpPr>
          <p:nvPr>
            <p:ph type="title"/>
          </p:nvPr>
        </p:nvSpPr>
        <p:spPr/>
        <p:txBody>
          <a:bodyPr/>
          <a:lstStyle/>
          <a:p>
            <a:r>
              <a:rPr lang="cs-CZ" b="1" dirty="0"/>
              <a:t>MOSFET s indukovaným kanálem</a:t>
            </a:r>
            <a:br>
              <a:rPr lang="cs-CZ" b="1" dirty="0"/>
            </a:br>
            <a:endParaRPr lang="cs-CZ" dirty="0"/>
          </a:p>
        </p:txBody>
      </p:sp>
      <p:pic>
        <p:nvPicPr>
          <p:cNvPr id="4" name="Zástupný obsah 3">
            <a:extLst>
              <a:ext uri="{FF2B5EF4-FFF2-40B4-BE49-F238E27FC236}">
                <a16:creationId xmlns:a16="http://schemas.microsoft.com/office/drawing/2014/main" id="{70B52F0E-A647-CE41-9234-91E3010C8CA7}"/>
              </a:ext>
            </a:extLst>
          </p:cNvPr>
          <p:cNvPicPr>
            <a:picLocks noGrp="1" noChangeAspect="1"/>
          </p:cNvPicPr>
          <p:nvPr>
            <p:ph idx="1"/>
          </p:nvPr>
        </p:nvPicPr>
        <p:blipFill>
          <a:blip r:embed="rId2"/>
          <a:stretch>
            <a:fillRect/>
          </a:stretch>
        </p:blipFill>
        <p:spPr>
          <a:xfrm>
            <a:off x="8051800" y="1921168"/>
            <a:ext cx="3302000" cy="4064000"/>
          </a:xfrm>
        </p:spPr>
      </p:pic>
      <p:pic>
        <p:nvPicPr>
          <p:cNvPr id="5" name="Obrázek 4">
            <a:extLst>
              <a:ext uri="{FF2B5EF4-FFF2-40B4-BE49-F238E27FC236}">
                <a16:creationId xmlns:a16="http://schemas.microsoft.com/office/drawing/2014/main" id="{E517D43C-E27D-824E-B74D-D57A8F7B1BFE}"/>
              </a:ext>
            </a:extLst>
          </p:cNvPr>
          <p:cNvPicPr>
            <a:picLocks noChangeAspect="1"/>
          </p:cNvPicPr>
          <p:nvPr/>
        </p:nvPicPr>
        <p:blipFill>
          <a:blip r:embed="rId3"/>
          <a:stretch>
            <a:fillRect/>
          </a:stretch>
        </p:blipFill>
        <p:spPr>
          <a:xfrm>
            <a:off x="266700" y="1941805"/>
            <a:ext cx="6991406" cy="4043363"/>
          </a:xfrm>
          <a:prstGeom prst="rect">
            <a:avLst/>
          </a:prstGeom>
        </p:spPr>
      </p:pic>
    </p:spTree>
    <p:extLst>
      <p:ext uri="{BB962C8B-B14F-4D97-AF65-F5344CB8AC3E}">
        <p14:creationId xmlns:p14="http://schemas.microsoft.com/office/powerpoint/2010/main" val="2295342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BC89C-8C38-A747-BB00-28FB77FE1315}"/>
              </a:ext>
            </a:extLst>
          </p:cNvPr>
          <p:cNvSpPr>
            <a:spLocks noGrp="1"/>
          </p:cNvSpPr>
          <p:nvPr>
            <p:ph type="title"/>
          </p:nvPr>
        </p:nvSpPr>
        <p:spPr>
          <a:xfrm>
            <a:off x="0" y="365125"/>
            <a:ext cx="12192000" cy="1325563"/>
          </a:xfrm>
        </p:spPr>
        <p:txBody>
          <a:bodyPr>
            <a:normAutofit/>
          </a:bodyPr>
          <a:lstStyle/>
          <a:p>
            <a:r>
              <a:rPr lang="cs-CZ" sz="4000" b="1" dirty="0"/>
              <a:t>MOSFET s indukovaným kanálem vs. vodivým kanálem</a:t>
            </a:r>
            <a:endParaRPr lang="cs-CZ" sz="4000" dirty="0"/>
          </a:p>
        </p:txBody>
      </p:sp>
      <p:pic>
        <p:nvPicPr>
          <p:cNvPr id="4" name="Zástupný obsah 3">
            <a:extLst>
              <a:ext uri="{FF2B5EF4-FFF2-40B4-BE49-F238E27FC236}">
                <a16:creationId xmlns:a16="http://schemas.microsoft.com/office/drawing/2014/main" id="{65ECA05E-6A57-C548-897D-C5EB78E63491}"/>
              </a:ext>
            </a:extLst>
          </p:cNvPr>
          <p:cNvPicPr>
            <a:picLocks noGrp="1" noChangeAspect="1"/>
          </p:cNvPicPr>
          <p:nvPr>
            <p:ph idx="1"/>
          </p:nvPr>
        </p:nvPicPr>
        <p:blipFill>
          <a:blip r:embed="rId2"/>
          <a:stretch>
            <a:fillRect/>
          </a:stretch>
        </p:blipFill>
        <p:spPr>
          <a:xfrm>
            <a:off x="384920" y="1690688"/>
            <a:ext cx="5314957" cy="3073817"/>
          </a:xfrm>
        </p:spPr>
      </p:pic>
      <p:sp>
        <p:nvSpPr>
          <p:cNvPr id="5" name="TextovéPole 4">
            <a:extLst>
              <a:ext uri="{FF2B5EF4-FFF2-40B4-BE49-F238E27FC236}">
                <a16:creationId xmlns:a16="http://schemas.microsoft.com/office/drawing/2014/main" id="{19184375-43C1-0847-AABA-ABDE22F2B947}"/>
              </a:ext>
            </a:extLst>
          </p:cNvPr>
          <p:cNvSpPr txBox="1"/>
          <p:nvPr/>
        </p:nvSpPr>
        <p:spPr>
          <a:xfrm>
            <a:off x="261694" y="4782301"/>
            <a:ext cx="6087979" cy="1200329"/>
          </a:xfrm>
          <a:prstGeom prst="rect">
            <a:avLst/>
          </a:prstGeom>
          <a:noFill/>
        </p:spPr>
        <p:txBody>
          <a:bodyPr wrap="square" rtlCol="0">
            <a:spAutoFit/>
          </a:bodyPr>
          <a:lstStyle/>
          <a:p>
            <a:r>
              <a:rPr lang="cs-CZ" dirty="0"/>
              <a:t>Mezi typy </a:t>
            </a:r>
            <a:r>
              <a:rPr lang="cs-CZ" dirty="0" err="1"/>
              <a:t>Mosfet</a:t>
            </a:r>
            <a:r>
              <a:rPr lang="cs-CZ" dirty="0"/>
              <a:t>  </a:t>
            </a:r>
            <a:r>
              <a:rPr lang="cs-CZ" dirty="0" err="1"/>
              <a:t>tr</a:t>
            </a:r>
            <a:r>
              <a:rPr lang="cs-CZ" dirty="0"/>
              <a:t>.  je jediný rozdíl a to, že u </a:t>
            </a:r>
            <a:r>
              <a:rPr lang="cs-CZ" dirty="0" err="1"/>
              <a:t>MOSFETu</a:t>
            </a:r>
            <a:r>
              <a:rPr lang="cs-CZ" dirty="0"/>
              <a:t> s indukovaným kanálem chybí úzký kanál s nízkou koncentrací příměsí mezi elektrodami S a D, takže nejsou propojeny stejným typem polovodiče. </a:t>
            </a:r>
          </a:p>
        </p:txBody>
      </p:sp>
      <p:pic>
        <p:nvPicPr>
          <p:cNvPr id="6" name="Obrázek 5">
            <a:extLst>
              <a:ext uri="{FF2B5EF4-FFF2-40B4-BE49-F238E27FC236}">
                <a16:creationId xmlns:a16="http://schemas.microsoft.com/office/drawing/2014/main" id="{336E8A43-8245-7040-80B9-99E1DA02A906}"/>
              </a:ext>
            </a:extLst>
          </p:cNvPr>
          <p:cNvPicPr>
            <a:picLocks noChangeAspect="1"/>
          </p:cNvPicPr>
          <p:nvPr/>
        </p:nvPicPr>
        <p:blipFill>
          <a:blip r:embed="rId3"/>
          <a:stretch>
            <a:fillRect/>
          </a:stretch>
        </p:blipFill>
        <p:spPr>
          <a:xfrm>
            <a:off x="6297861" y="1808371"/>
            <a:ext cx="5509219" cy="3241258"/>
          </a:xfrm>
          <a:prstGeom prst="rect">
            <a:avLst/>
          </a:prstGeom>
        </p:spPr>
      </p:pic>
    </p:spTree>
    <p:extLst>
      <p:ext uri="{BB962C8B-B14F-4D97-AF65-F5344CB8AC3E}">
        <p14:creationId xmlns:p14="http://schemas.microsoft.com/office/powerpoint/2010/main" val="2952829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BC89C-8C38-A747-BB00-28FB77FE1315}"/>
              </a:ext>
            </a:extLst>
          </p:cNvPr>
          <p:cNvSpPr>
            <a:spLocks noGrp="1"/>
          </p:cNvSpPr>
          <p:nvPr>
            <p:ph type="title"/>
          </p:nvPr>
        </p:nvSpPr>
        <p:spPr/>
        <p:txBody>
          <a:bodyPr/>
          <a:lstStyle/>
          <a:p>
            <a:r>
              <a:rPr lang="cs-CZ" b="1" dirty="0"/>
              <a:t>MOSFET s indukovaným kanálem</a:t>
            </a:r>
            <a:endParaRPr lang="cs-CZ" dirty="0"/>
          </a:p>
        </p:txBody>
      </p:sp>
      <p:sp>
        <p:nvSpPr>
          <p:cNvPr id="5" name="TextovéPole 4">
            <a:extLst>
              <a:ext uri="{FF2B5EF4-FFF2-40B4-BE49-F238E27FC236}">
                <a16:creationId xmlns:a16="http://schemas.microsoft.com/office/drawing/2014/main" id="{19184375-43C1-0847-AABA-ABDE22F2B947}"/>
              </a:ext>
            </a:extLst>
          </p:cNvPr>
          <p:cNvSpPr txBox="1"/>
          <p:nvPr/>
        </p:nvSpPr>
        <p:spPr>
          <a:xfrm>
            <a:off x="838200" y="2493516"/>
            <a:ext cx="4310306" cy="2308324"/>
          </a:xfrm>
          <a:prstGeom prst="rect">
            <a:avLst/>
          </a:prstGeom>
          <a:noFill/>
        </p:spPr>
        <p:txBody>
          <a:bodyPr wrap="square" rtlCol="0">
            <a:spAutoFit/>
          </a:bodyPr>
          <a:lstStyle/>
          <a:p>
            <a:r>
              <a:rPr lang="cs-CZ" sz="2400" dirty="0"/>
              <a:t>Pokud na řídící elektrodu není přivedeno napětí, kolem přechodu vznikne vyprázdněná oblast u vývodu D zvětšená napětím v závěrném směru a neprotéká žádný proud. </a:t>
            </a:r>
          </a:p>
        </p:txBody>
      </p:sp>
      <p:pic>
        <p:nvPicPr>
          <p:cNvPr id="8" name="Zástupný obsah 7">
            <a:extLst>
              <a:ext uri="{FF2B5EF4-FFF2-40B4-BE49-F238E27FC236}">
                <a16:creationId xmlns:a16="http://schemas.microsoft.com/office/drawing/2014/main" id="{9EBAC07A-E161-9A43-B5D6-B9A93C60C8CC}"/>
              </a:ext>
            </a:extLst>
          </p:cNvPr>
          <p:cNvPicPr>
            <a:picLocks noGrp="1" noChangeAspect="1"/>
          </p:cNvPicPr>
          <p:nvPr>
            <p:ph idx="1"/>
          </p:nvPr>
        </p:nvPicPr>
        <p:blipFill>
          <a:blip r:embed="rId2"/>
          <a:stretch>
            <a:fillRect/>
          </a:stretch>
        </p:blipFill>
        <p:spPr>
          <a:xfrm>
            <a:off x="5912499" y="1253331"/>
            <a:ext cx="6017807" cy="4351338"/>
          </a:xfrm>
        </p:spPr>
      </p:pic>
    </p:spTree>
    <p:extLst>
      <p:ext uri="{BB962C8B-B14F-4D97-AF65-F5344CB8AC3E}">
        <p14:creationId xmlns:p14="http://schemas.microsoft.com/office/powerpoint/2010/main" val="1654051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1B2DB-C9DF-A84B-86E8-15DFAE656DDE}"/>
              </a:ext>
            </a:extLst>
          </p:cNvPr>
          <p:cNvSpPr>
            <a:spLocks noGrp="1"/>
          </p:cNvSpPr>
          <p:nvPr>
            <p:ph type="title"/>
          </p:nvPr>
        </p:nvSpPr>
        <p:spPr/>
        <p:txBody>
          <a:bodyPr/>
          <a:lstStyle/>
          <a:p>
            <a:r>
              <a:rPr lang="cs-CZ" b="1" dirty="0"/>
              <a:t>MOSFET s indukovaným kanálem</a:t>
            </a:r>
            <a:endParaRPr lang="cs-CZ" dirty="0"/>
          </a:p>
        </p:txBody>
      </p:sp>
      <p:pic>
        <p:nvPicPr>
          <p:cNvPr id="4" name="Zástupný obsah 3">
            <a:extLst>
              <a:ext uri="{FF2B5EF4-FFF2-40B4-BE49-F238E27FC236}">
                <a16:creationId xmlns:a16="http://schemas.microsoft.com/office/drawing/2014/main" id="{B609CDB4-3CAD-A941-B8B3-890EB7F8DBE8}"/>
              </a:ext>
            </a:extLst>
          </p:cNvPr>
          <p:cNvPicPr>
            <a:picLocks noGrp="1" noChangeAspect="1"/>
          </p:cNvPicPr>
          <p:nvPr>
            <p:ph idx="1"/>
          </p:nvPr>
        </p:nvPicPr>
        <p:blipFill>
          <a:blip r:embed="rId2"/>
          <a:stretch>
            <a:fillRect/>
          </a:stretch>
        </p:blipFill>
        <p:spPr>
          <a:xfrm>
            <a:off x="6946091" y="2138446"/>
            <a:ext cx="4829822" cy="3492333"/>
          </a:xfrm>
        </p:spPr>
      </p:pic>
      <p:sp>
        <p:nvSpPr>
          <p:cNvPr id="5" name="TextovéPole 4">
            <a:extLst>
              <a:ext uri="{FF2B5EF4-FFF2-40B4-BE49-F238E27FC236}">
                <a16:creationId xmlns:a16="http://schemas.microsoft.com/office/drawing/2014/main" id="{D5888B7C-024E-A54F-8700-996DF8AD1BC2}"/>
              </a:ext>
            </a:extLst>
          </p:cNvPr>
          <p:cNvSpPr txBox="1"/>
          <p:nvPr/>
        </p:nvSpPr>
        <p:spPr>
          <a:xfrm>
            <a:off x="2116269" y="2292885"/>
            <a:ext cx="4829822" cy="3785652"/>
          </a:xfrm>
          <a:prstGeom prst="rect">
            <a:avLst/>
          </a:prstGeom>
          <a:noFill/>
        </p:spPr>
        <p:txBody>
          <a:bodyPr wrap="square" rtlCol="0">
            <a:spAutoFit/>
          </a:bodyPr>
          <a:lstStyle/>
          <a:p>
            <a:r>
              <a:rPr lang="cs-CZ" sz="2400" dirty="0"/>
              <a:t>Přivedením napětí dostatečně velkého napětí na řídící elektrodu v kladné polaritě dojde k vytrhávání elektronů ze základní destičky, což způsobí vznik tzv. inverzní vrstvy, která obsahuje dostatek volných elektronů na vedení proudu mezi elektrodami S a D. Tomuto napětí se říká prahové, značí se </a:t>
            </a:r>
            <a:r>
              <a:rPr lang="cs-CZ" sz="2400" b="1" dirty="0"/>
              <a:t>U</a:t>
            </a:r>
            <a:r>
              <a:rPr lang="cs-CZ" sz="2400" b="1" baseline="-25000" dirty="0"/>
              <a:t>T</a:t>
            </a:r>
            <a:r>
              <a:rPr lang="cs-CZ" sz="2400" dirty="0"/>
              <a:t> a běžné hodnoty jsou </a:t>
            </a:r>
            <a:r>
              <a:rPr lang="cs-CZ" sz="2400" b="1" dirty="0"/>
              <a:t>2 až 5 V</a:t>
            </a:r>
            <a:r>
              <a:rPr lang="cs-CZ" sz="2400" dirty="0"/>
              <a:t>. </a:t>
            </a:r>
          </a:p>
        </p:txBody>
      </p:sp>
    </p:spTree>
    <p:extLst>
      <p:ext uri="{BB962C8B-B14F-4D97-AF65-F5344CB8AC3E}">
        <p14:creationId xmlns:p14="http://schemas.microsoft.com/office/powerpoint/2010/main" val="2842975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62BF28-A037-104E-98D7-81BFBB9784AB}"/>
              </a:ext>
            </a:extLst>
          </p:cNvPr>
          <p:cNvSpPr>
            <a:spLocks noGrp="1"/>
          </p:cNvSpPr>
          <p:nvPr>
            <p:ph type="title"/>
          </p:nvPr>
        </p:nvSpPr>
        <p:spPr/>
        <p:txBody>
          <a:bodyPr/>
          <a:lstStyle/>
          <a:p>
            <a:r>
              <a:rPr lang="cs-CZ" dirty="0"/>
              <a:t>Charakteristiky</a:t>
            </a:r>
          </a:p>
        </p:txBody>
      </p:sp>
      <p:pic>
        <p:nvPicPr>
          <p:cNvPr id="4" name="Zástupný obsah 3">
            <a:extLst>
              <a:ext uri="{FF2B5EF4-FFF2-40B4-BE49-F238E27FC236}">
                <a16:creationId xmlns:a16="http://schemas.microsoft.com/office/drawing/2014/main" id="{E688A82E-1BC2-D846-934B-BAB07738FF2F}"/>
              </a:ext>
            </a:extLst>
          </p:cNvPr>
          <p:cNvPicPr>
            <a:picLocks noGrp="1" noChangeAspect="1"/>
          </p:cNvPicPr>
          <p:nvPr>
            <p:ph idx="1"/>
          </p:nvPr>
        </p:nvPicPr>
        <p:blipFill>
          <a:blip r:embed="rId2"/>
          <a:stretch>
            <a:fillRect/>
          </a:stretch>
        </p:blipFill>
        <p:spPr>
          <a:xfrm>
            <a:off x="654346" y="1362910"/>
            <a:ext cx="3916841" cy="3627270"/>
          </a:xfrm>
        </p:spPr>
      </p:pic>
      <p:pic>
        <p:nvPicPr>
          <p:cNvPr id="5" name="Obrázek 4">
            <a:extLst>
              <a:ext uri="{FF2B5EF4-FFF2-40B4-BE49-F238E27FC236}">
                <a16:creationId xmlns:a16="http://schemas.microsoft.com/office/drawing/2014/main" id="{C3F84983-482B-7140-8225-017F9EEC9391}"/>
              </a:ext>
            </a:extLst>
          </p:cNvPr>
          <p:cNvPicPr>
            <a:picLocks noChangeAspect="1"/>
          </p:cNvPicPr>
          <p:nvPr/>
        </p:nvPicPr>
        <p:blipFill>
          <a:blip r:embed="rId3"/>
          <a:stretch>
            <a:fillRect/>
          </a:stretch>
        </p:blipFill>
        <p:spPr>
          <a:xfrm>
            <a:off x="6761747" y="1027906"/>
            <a:ext cx="4592053" cy="3428733"/>
          </a:xfrm>
          <a:prstGeom prst="rect">
            <a:avLst/>
          </a:prstGeom>
        </p:spPr>
      </p:pic>
      <p:sp>
        <p:nvSpPr>
          <p:cNvPr id="6" name="TextovéPole 5">
            <a:extLst>
              <a:ext uri="{FF2B5EF4-FFF2-40B4-BE49-F238E27FC236}">
                <a16:creationId xmlns:a16="http://schemas.microsoft.com/office/drawing/2014/main" id="{D1D9B387-40BB-F54E-AC3A-921F8D5D1779}"/>
              </a:ext>
            </a:extLst>
          </p:cNvPr>
          <p:cNvSpPr txBox="1"/>
          <p:nvPr/>
        </p:nvSpPr>
        <p:spPr>
          <a:xfrm>
            <a:off x="838200" y="4990179"/>
            <a:ext cx="4600073" cy="1754326"/>
          </a:xfrm>
          <a:prstGeom prst="rect">
            <a:avLst/>
          </a:prstGeom>
          <a:noFill/>
        </p:spPr>
        <p:txBody>
          <a:bodyPr wrap="square" rtlCol="0">
            <a:spAutoFit/>
          </a:bodyPr>
          <a:lstStyle/>
          <a:p>
            <a:r>
              <a:rPr lang="cs-CZ" dirty="0"/>
              <a:t>Při nulovém napětí na řídící elektrodě je výstupní proud nulový. Pokud napětí na řídící elektrodě překročí hodnotu prahového napětí </a:t>
            </a:r>
            <a:r>
              <a:rPr lang="cs-CZ" b="1" dirty="0"/>
              <a:t>U</a:t>
            </a:r>
            <a:r>
              <a:rPr lang="cs-CZ" b="1" baseline="-25000" dirty="0"/>
              <a:t>T</a:t>
            </a:r>
            <a:r>
              <a:rPr lang="cs-CZ" dirty="0"/>
              <a:t>, začnou se ze základní destičky vytrhávat nosiče a protéká proud. Zvyšováním napětí přibývá množství nosičů a proud roste.</a:t>
            </a:r>
          </a:p>
        </p:txBody>
      </p:sp>
      <p:sp>
        <p:nvSpPr>
          <p:cNvPr id="7" name="TextovéPole 6">
            <a:extLst>
              <a:ext uri="{FF2B5EF4-FFF2-40B4-BE49-F238E27FC236}">
                <a16:creationId xmlns:a16="http://schemas.microsoft.com/office/drawing/2014/main" id="{9FCC0AC4-7AD5-9B4E-B56F-73BA2F82F51A}"/>
              </a:ext>
            </a:extLst>
          </p:cNvPr>
          <p:cNvSpPr txBox="1"/>
          <p:nvPr/>
        </p:nvSpPr>
        <p:spPr>
          <a:xfrm>
            <a:off x="6545179" y="5015547"/>
            <a:ext cx="5438273" cy="1477328"/>
          </a:xfrm>
          <a:prstGeom prst="rect">
            <a:avLst/>
          </a:prstGeom>
          <a:noFill/>
        </p:spPr>
        <p:txBody>
          <a:bodyPr wrap="square" rtlCol="0">
            <a:spAutoFit/>
          </a:bodyPr>
          <a:lstStyle/>
          <a:p>
            <a:r>
              <a:rPr lang="cs-CZ" dirty="0"/>
              <a:t>Pro dané napětí řídící elektrody U</a:t>
            </a:r>
            <a:r>
              <a:rPr lang="cs-CZ" baseline="-25000" dirty="0"/>
              <a:t>GS</a:t>
            </a:r>
            <a:r>
              <a:rPr lang="cs-CZ" dirty="0"/>
              <a:t> při zvyšujícím se napětí U</a:t>
            </a:r>
            <a:r>
              <a:rPr lang="cs-CZ" baseline="-25000" dirty="0"/>
              <a:t>DS</a:t>
            </a:r>
            <a:r>
              <a:rPr lang="cs-CZ" dirty="0"/>
              <a:t> proud I</a:t>
            </a:r>
            <a:r>
              <a:rPr lang="cs-CZ" baseline="-25000" dirty="0"/>
              <a:t>D</a:t>
            </a:r>
            <a:r>
              <a:rPr lang="cs-CZ" dirty="0"/>
              <a:t> zpočátku prudce roste, ale vlivem zvětšování vyprázdněné oblasti u vývodu D se růst proudu zpomaluje, až dojde k nasycení kanálu a proud už se nemění.</a:t>
            </a:r>
          </a:p>
        </p:txBody>
      </p:sp>
    </p:spTree>
    <p:extLst>
      <p:ext uri="{BB962C8B-B14F-4D97-AF65-F5344CB8AC3E}">
        <p14:creationId xmlns:p14="http://schemas.microsoft.com/office/powerpoint/2010/main" val="2781280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29CEA7-7739-B74E-8B23-35395A356915}"/>
              </a:ext>
            </a:extLst>
          </p:cNvPr>
          <p:cNvSpPr>
            <a:spLocks noGrp="1"/>
          </p:cNvSpPr>
          <p:nvPr>
            <p:ph type="title"/>
          </p:nvPr>
        </p:nvSpPr>
        <p:spPr/>
        <p:txBody>
          <a:bodyPr/>
          <a:lstStyle/>
          <a:p>
            <a:r>
              <a:rPr lang="cs-CZ" dirty="0"/>
              <a:t>Porovnání </a:t>
            </a:r>
            <a:r>
              <a:rPr lang="cs-CZ" dirty="0" err="1"/>
              <a:t>charek</a:t>
            </a:r>
            <a:r>
              <a:rPr lang="cs-CZ" dirty="0"/>
              <a:t> unipolárních tranzistorů</a:t>
            </a:r>
          </a:p>
        </p:txBody>
      </p:sp>
      <p:pic>
        <p:nvPicPr>
          <p:cNvPr id="4" name="Zástupný obsah 3">
            <a:extLst>
              <a:ext uri="{FF2B5EF4-FFF2-40B4-BE49-F238E27FC236}">
                <a16:creationId xmlns:a16="http://schemas.microsoft.com/office/drawing/2014/main" id="{1203675E-122B-0D46-8F81-0D5B3E632734}"/>
              </a:ext>
            </a:extLst>
          </p:cNvPr>
          <p:cNvPicPr>
            <a:picLocks noGrp="1" noChangeAspect="1"/>
          </p:cNvPicPr>
          <p:nvPr>
            <p:ph idx="1"/>
          </p:nvPr>
        </p:nvPicPr>
        <p:blipFill>
          <a:blip r:embed="rId2"/>
          <a:stretch>
            <a:fillRect/>
          </a:stretch>
        </p:blipFill>
        <p:spPr>
          <a:xfrm>
            <a:off x="6096000" y="1690688"/>
            <a:ext cx="6027470" cy="4351338"/>
          </a:xfrm>
        </p:spPr>
      </p:pic>
      <p:pic>
        <p:nvPicPr>
          <p:cNvPr id="5" name="Obrázek 4">
            <a:extLst>
              <a:ext uri="{FF2B5EF4-FFF2-40B4-BE49-F238E27FC236}">
                <a16:creationId xmlns:a16="http://schemas.microsoft.com/office/drawing/2014/main" id="{23E1F5D8-46D6-CC4F-B804-F7D5A77B9582}"/>
              </a:ext>
            </a:extLst>
          </p:cNvPr>
          <p:cNvPicPr>
            <a:picLocks noChangeAspect="1"/>
          </p:cNvPicPr>
          <p:nvPr/>
        </p:nvPicPr>
        <p:blipFill>
          <a:blip r:embed="rId3"/>
          <a:stretch>
            <a:fillRect/>
          </a:stretch>
        </p:blipFill>
        <p:spPr>
          <a:xfrm>
            <a:off x="136991" y="2096628"/>
            <a:ext cx="5959009" cy="3539458"/>
          </a:xfrm>
          <a:prstGeom prst="rect">
            <a:avLst/>
          </a:prstGeom>
        </p:spPr>
      </p:pic>
    </p:spTree>
    <p:extLst>
      <p:ext uri="{BB962C8B-B14F-4D97-AF65-F5344CB8AC3E}">
        <p14:creationId xmlns:p14="http://schemas.microsoft.com/office/powerpoint/2010/main" val="1079864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D54A5-4D42-5541-853A-064F49AAA198}"/>
              </a:ext>
            </a:extLst>
          </p:cNvPr>
          <p:cNvSpPr>
            <a:spLocks noGrp="1"/>
          </p:cNvSpPr>
          <p:nvPr>
            <p:ph type="title"/>
          </p:nvPr>
        </p:nvSpPr>
        <p:spPr/>
        <p:txBody>
          <a:bodyPr>
            <a:normAutofit fontScale="90000"/>
          </a:bodyPr>
          <a:lstStyle/>
          <a:p>
            <a:r>
              <a:rPr lang="cs-CZ" b="1" dirty="0"/>
              <a:t>MOSFET tranzistor s indukovaným kanálem jako spínač</a:t>
            </a:r>
            <a:br>
              <a:rPr lang="cs-CZ" b="1" dirty="0"/>
            </a:br>
            <a:endParaRPr lang="cs-CZ" dirty="0"/>
          </a:p>
        </p:txBody>
      </p:sp>
      <p:pic>
        <p:nvPicPr>
          <p:cNvPr id="4" name="Zástupný obsah 3">
            <a:extLst>
              <a:ext uri="{FF2B5EF4-FFF2-40B4-BE49-F238E27FC236}">
                <a16:creationId xmlns:a16="http://schemas.microsoft.com/office/drawing/2014/main" id="{3A719905-4525-6447-9061-F7137D7959A8}"/>
              </a:ext>
            </a:extLst>
          </p:cNvPr>
          <p:cNvPicPr>
            <a:picLocks noGrp="1" noChangeAspect="1"/>
          </p:cNvPicPr>
          <p:nvPr>
            <p:ph idx="1"/>
          </p:nvPr>
        </p:nvPicPr>
        <p:blipFill>
          <a:blip r:embed="rId2"/>
          <a:stretch>
            <a:fillRect/>
          </a:stretch>
        </p:blipFill>
        <p:spPr>
          <a:xfrm>
            <a:off x="7052292" y="1464678"/>
            <a:ext cx="4680722" cy="4351338"/>
          </a:xfrm>
        </p:spPr>
      </p:pic>
      <p:sp>
        <p:nvSpPr>
          <p:cNvPr id="5" name="TextovéPole 4">
            <a:extLst>
              <a:ext uri="{FF2B5EF4-FFF2-40B4-BE49-F238E27FC236}">
                <a16:creationId xmlns:a16="http://schemas.microsoft.com/office/drawing/2014/main" id="{4B4C6016-A04E-184F-841D-008E50FDDFF3}"/>
              </a:ext>
            </a:extLst>
          </p:cNvPr>
          <p:cNvSpPr txBox="1"/>
          <p:nvPr/>
        </p:nvSpPr>
        <p:spPr>
          <a:xfrm>
            <a:off x="838200" y="1687354"/>
            <a:ext cx="5767575" cy="5170646"/>
          </a:xfrm>
          <a:prstGeom prst="rect">
            <a:avLst/>
          </a:prstGeom>
          <a:noFill/>
        </p:spPr>
        <p:txBody>
          <a:bodyPr wrap="square" rtlCol="0">
            <a:spAutoFit/>
          </a:bodyPr>
          <a:lstStyle/>
          <a:p>
            <a:r>
              <a:rPr lang="cs-CZ" sz="2400" b="1" dirty="0"/>
              <a:t>Spínací napětí U</a:t>
            </a:r>
            <a:r>
              <a:rPr lang="cs-CZ" sz="2400" b="1" baseline="-25000" dirty="0"/>
              <a:t>GS</a:t>
            </a:r>
            <a:r>
              <a:rPr lang="cs-CZ" sz="2400" dirty="0"/>
              <a:t> musí být dostatečně velké (aspoň trojnásobek prahového napětí U</a:t>
            </a:r>
            <a:r>
              <a:rPr lang="cs-CZ" sz="2400" baseline="-25000" dirty="0"/>
              <a:t>T</a:t>
            </a:r>
            <a:r>
              <a:rPr lang="cs-CZ" sz="2400" dirty="0"/>
              <a:t>), aby se dosáhlo spolehlivého sepnutí - </a:t>
            </a:r>
            <a:r>
              <a:rPr lang="cs-CZ" sz="2400" b="1" dirty="0"/>
              <a:t>běžné hodnoty jsou 10-15V</a:t>
            </a:r>
            <a:r>
              <a:rPr lang="cs-CZ" sz="2400" dirty="0"/>
              <a:t>. </a:t>
            </a:r>
          </a:p>
          <a:p>
            <a:r>
              <a:rPr lang="cs-CZ" sz="2400" dirty="0"/>
              <a:t>Pokud se má spínat napětí zdroje </a:t>
            </a:r>
            <a:r>
              <a:rPr lang="cs-CZ" sz="2400" b="1" dirty="0"/>
              <a:t>menší jak 5V</a:t>
            </a:r>
            <a:r>
              <a:rPr lang="cs-CZ" sz="2400" dirty="0"/>
              <a:t>, je nutné použít </a:t>
            </a:r>
            <a:r>
              <a:rPr lang="cs-CZ" sz="2400" b="1" dirty="0"/>
              <a:t>speciální řadu </a:t>
            </a:r>
            <a:r>
              <a:rPr lang="cs-CZ" sz="2400" dirty="0"/>
              <a:t>MOSFET tranzistorů někdy označovaných zkratkou L (</a:t>
            </a:r>
            <a:r>
              <a:rPr lang="cs-CZ" sz="2400" dirty="0" err="1"/>
              <a:t>logic</a:t>
            </a:r>
            <a:r>
              <a:rPr lang="cs-CZ" sz="2400" dirty="0"/>
              <a:t>). Ty mají nižší hodnoty prahových napětí U</a:t>
            </a:r>
            <a:r>
              <a:rPr lang="cs-CZ" sz="2400" baseline="-25000" dirty="0"/>
              <a:t>T</a:t>
            </a:r>
            <a:r>
              <a:rPr lang="cs-CZ" sz="2400" dirty="0"/>
              <a:t> </a:t>
            </a:r>
            <a:r>
              <a:rPr lang="cs-CZ" sz="2400" b="1" dirty="0"/>
              <a:t>běžně 1 - 2V</a:t>
            </a:r>
            <a:r>
              <a:rPr lang="cs-CZ" sz="2400" dirty="0"/>
              <a:t>. </a:t>
            </a:r>
            <a:br>
              <a:rPr lang="cs-CZ" sz="2400" dirty="0"/>
            </a:br>
            <a:r>
              <a:rPr lang="cs-CZ" sz="2400" dirty="0"/>
              <a:t>Pokud se má spínat napětí zdroje </a:t>
            </a:r>
            <a:r>
              <a:rPr lang="cs-CZ" sz="2400" b="1" dirty="0"/>
              <a:t>větší jak 20V</a:t>
            </a:r>
            <a:r>
              <a:rPr lang="cs-CZ" sz="2400" dirty="0"/>
              <a:t>, u nízkofrekvenčních </a:t>
            </a:r>
            <a:r>
              <a:rPr lang="cs-CZ" sz="2400" dirty="0" err="1"/>
              <a:t>malovýkonových</a:t>
            </a:r>
            <a:r>
              <a:rPr lang="cs-CZ" sz="2400" dirty="0"/>
              <a:t> aplikací se řídící napětí </a:t>
            </a:r>
            <a:r>
              <a:rPr lang="cs-CZ" sz="2400" b="1" dirty="0"/>
              <a:t>musí snížit</a:t>
            </a:r>
            <a:r>
              <a:rPr lang="cs-CZ" sz="2400" dirty="0"/>
              <a:t> (například děličem)!</a:t>
            </a:r>
          </a:p>
          <a:p>
            <a:endParaRPr lang="cs-CZ" dirty="0"/>
          </a:p>
        </p:txBody>
      </p:sp>
    </p:spTree>
    <p:extLst>
      <p:ext uri="{BB962C8B-B14F-4D97-AF65-F5344CB8AC3E}">
        <p14:creationId xmlns:p14="http://schemas.microsoft.com/office/powerpoint/2010/main" val="1870813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30BB8D-4D8D-3F4E-801F-2E1DC26CB266}"/>
              </a:ext>
            </a:extLst>
          </p:cNvPr>
          <p:cNvSpPr>
            <a:spLocks noGrp="1"/>
          </p:cNvSpPr>
          <p:nvPr>
            <p:ph type="title"/>
          </p:nvPr>
        </p:nvSpPr>
        <p:spPr/>
        <p:txBody>
          <a:bodyPr>
            <a:normAutofit fontScale="90000"/>
          </a:bodyPr>
          <a:lstStyle/>
          <a:p>
            <a:r>
              <a:rPr lang="cs-CZ" b="1" dirty="0"/>
              <a:t>MOSFET tranzistor s indukovaným kanálem jako regulátor</a:t>
            </a:r>
            <a:br>
              <a:rPr lang="cs-CZ" b="1" dirty="0"/>
            </a:br>
            <a:endParaRPr lang="cs-CZ" dirty="0"/>
          </a:p>
        </p:txBody>
      </p:sp>
      <p:pic>
        <p:nvPicPr>
          <p:cNvPr id="4" name="Zástupný obsah 3">
            <a:extLst>
              <a:ext uri="{FF2B5EF4-FFF2-40B4-BE49-F238E27FC236}">
                <a16:creationId xmlns:a16="http://schemas.microsoft.com/office/drawing/2014/main" id="{AC071D58-3726-DC48-9EBF-B327F294B72A}"/>
              </a:ext>
            </a:extLst>
          </p:cNvPr>
          <p:cNvPicPr>
            <a:picLocks noGrp="1" noChangeAspect="1"/>
          </p:cNvPicPr>
          <p:nvPr>
            <p:ph idx="1"/>
          </p:nvPr>
        </p:nvPicPr>
        <p:blipFill>
          <a:blip r:embed="rId2"/>
          <a:stretch>
            <a:fillRect/>
          </a:stretch>
        </p:blipFill>
        <p:spPr>
          <a:xfrm>
            <a:off x="6980102" y="1690688"/>
            <a:ext cx="4680722" cy="4351338"/>
          </a:xfrm>
        </p:spPr>
      </p:pic>
      <p:sp>
        <p:nvSpPr>
          <p:cNvPr id="5" name="TextovéPole 4">
            <a:extLst>
              <a:ext uri="{FF2B5EF4-FFF2-40B4-BE49-F238E27FC236}">
                <a16:creationId xmlns:a16="http://schemas.microsoft.com/office/drawing/2014/main" id="{8F86418E-93CB-474C-B510-199154060830}"/>
              </a:ext>
            </a:extLst>
          </p:cNvPr>
          <p:cNvSpPr txBox="1"/>
          <p:nvPr/>
        </p:nvSpPr>
        <p:spPr>
          <a:xfrm>
            <a:off x="1564105" y="2935704"/>
            <a:ext cx="3970421" cy="2123658"/>
          </a:xfrm>
          <a:prstGeom prst="rect">
            <a:avLst/>
          </a:prstGeom>
          <a:noFill/>
        </p:spPr>
        <p:txBody>
          <a:bodyPr wrap="square" rtlCol="0">
            <a:spAutoFit/>
          </a:bodyPr>
          <a:lstStyle/>
          <a:p>
            <a:r>
              <a:rPr lang="cs-CZ" sz="2400" dirty="0"/>
              <a:t>Pokud se má regulovat </a:t>
            </a:r>
            <a:r>
              <a:rPr lang="cs-CZ" sz="2400" b="1" dirty="0"/>
              <a:t>napětí zdroje větší jak 20V</a:t>
            </a:r>
            <a:r>
              <a:rPr lang="cs-CZ" sz="2400" dirty="0"/>
              <a:t>, řídící napětí se </a:t>
            </a:r>
            <a:r>
              <a:rPr lang="cs-CZ" sz="2400" b="1" dirty="0"/>
              <a:t>musí snížit </a:t>
            </a:r>
            <a:r>
              <a:rPr lang="cs-CZ" sz="2400" dirty="0"/>
              <a:t>(například děličem)!</a:t>
            </a:r>
          </a:p>
          <a:p>
            <a:br>
              <a:rPr lang="cs-CZ" dirty="0"/>
            </a:br>
            <a:endParaRPr lang="cs-CZ" dirty="0"/>
          </a:p>
        </p:txBody>
      </p:sp>
    </p:spTree>
    <p:extLst>
      <p:ext uri="{BB962C8B-B14F-4D97-AF65-F5344CB8AC3E}">
        <p14:creationId xmlns:p14="http://schemas.microsoft.com/office/powerpoint/2010/main" val="862638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504AD3-D4F3-8F40-9E3B-B277812BDC08}"/>
              </a:ext>
            </a:extLst>
          </p:cNvPr>
          <p:cNvSpPr>
            <a:spLocks noGrp="1"/>
          </p:cNvSpPr>
          <p:nvPr>
            <p:ph type="title"/>
          </p:nvPr>
        </p:nvSpPr>
        <p:spPr/>
        <p:txBody>
          <a:bodyPr>
            <a:normAutofit fontScale="90000"/>
          </a:bodyPr>
          <a:lstStyle/>
          <a:p>
            <a:r>
              <a:rPr lang="cs-CZ" b="1" dirty="0"/>
              <a:t>MOSFET tranzistor s vodivým kanálem jako zesilovač</a:t>
            </a:r>
            <a:br>
              <a:rPr lang="cs-CZ" b="1" dirty="0"/>
            </a:br>
            <a:endParaRPr lang="cs-CZ" dirty="0"/>
          </a:p>
        </p:txBody>
      </p:sp>
      <p:pic>
        <p:nvPicPr>
          <p:cNvPr id="4" name="Zástupný obsah 3">
            <a:extLst>
              <a:ext uri="{FF2B5EF4-FFF2-40B4-BE49-F238E27FC236}">
                <a16:creationId xmlns:a16="http://schemas.microsoft.com/office/drawing/2014/main" id="{80D07D85-C927-BE4A-B5C1-43B5587FB2B4}"/>
              </a:ext>
            </a:extLst>
          </p:cNvPr>
          <p:cNvPicPr>
            <a:picLocks noGrp="1" noChangeAspect="1"/>
          </p:cNvPicPr>
          <p:nvPr>
            <p:ph idx="1"/>
          </p:nvPr>
        </p:nvPicPr>
        <p:blipFill>
          <a:blip r:embed="rId2"/>
          <a:stretch>
            <a:fillRect/>
          </a:stretch>
        </p:blipFill>
        <p:spPr>
          <a:xfrm>
            <a:off x="5657843" y="1690688"/>
            <a:ext cx="5695957" cy="4351338"/>
          </a:xfrm>
        </p:spPr>
      </p:pic>
    </p:spTree>
    <p:extLst>
      <p:ext uri="{BB962C8B-B14F-4D97-AF65-F5344CB8AC3E}">
        <p14:creationId xmlns:p14="http://schemas.microsoft.com/office/powerpoint/2010/main" val="144926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8F336F-622E-C14B-91CA-4101379F92BA}"/>
              </a:ext>
            </a:extLst>
          </p:cNvPr>
          <p:cNvSpPr>
            <a:spLocks noGrp="1"/>
          </p:cNvSpPr>
          <p:nvPr>
            <p:ph type="title"/>
          </p:nvPr>
        </p:nvSpPr>
        <p:spPr/>
        <p:txBody>
          <a:bodyPr/>
          <a:lstStyle/>
          <a:p>
            <a:pPr algn="ctr"/>
            <a:r>
              <a:rPr lang="cs-CZ" dirty="0"/>
              <a:t>PN přechod bez napětí</a:t>
            </a:r>
          </a:p>
        </p:txBody>
      </p:sp>
      <p:sp>
        <p:nvSpPr>
          <p:cNvPr id="3" name="Zástupný obsah 2">
            <a:extLst>
              <a:ext uri="{FF2B5EF4-FFF2-40B4-BE49-F238E27FC236}">
                <a16:creationId xmlns:a16="http://schemas.microsoft.com/office/drawing/2014/main" id="{0B91AEBD-F5C7-BA4F-AFEF-3EAB26337714}"/>
              </a:ext>
            </a:extLst>
          </p:cNvPr>
          <p:cNvSpPr>
            <a:spLocks noGrp="1"/>
          </p:cNvSpPr>
          <p:nvPr>
            <p:ph idx="1"/>
          </p:nvPr>
        </p:nvSpPr>
        <p:spPr>
          <a:xfrm>
            <a:off x="838200" y="1346886"/>
            <a:ext cx="10515600" cy="4830077"/>
          </a:xfrm>
        </p:spPr>
        <p:txBody>
          <a:bodyPr/>
          <a:lstStyle/>
          <a:p>
            <a:r>
              <a:rPr lang="cs-CZ" b="1" dirty="0"/>
              <a:t>Volné elektrony</a:t>
            </a:r>
            <a:r>
              <a:rPr lang="cs-CZ" dirty="0"/>
              <a:t> z polovodiče N v blízkosti přechodu přecházejí do prostoru polovodiče P, kde </a:t>
            </a:r>
            <a:r>
              <a:rPr lang="cs-CZ" b="1" dirty="0"/>
              <a:t>rekombinují s volnými dírami</a:t>
            </a:r>
            <a:r>
              <a:rPr lang="cs-CZ" dirty="0"/>
              <a:t>. Kolem přechodu tak vznikne </a:t>
            </a:r>
            <a:r>
              <a:rPr lang="cs-CZ" b="1" dirty="0"/>
              <a:t>vyprázdněná (hradlová) oblast</a:t>
            </a:r>
            <a:r>
              <a:rPr lang="cs-CZ" dirty="0"/>
              <a:t>, kde v polovodiči N zbyly pevné ionty s kladným potenciálem a v polovodiči P pevné ionty se záporným potenciálem. Tyto ionty vytváří </a:t>
            </a:r>
            <a:r>
              <a:rPr lang="cs-CZ" b="1" dirty="0"/>
              <a:t>difuzní napětí</a:t>
            </a:r>
            <a:r>
              <a:rPr lang="cs-CZ" dirty="0"/>
              <a:t>, které odpuzuje zbývající volné elektrony a díry.</a:t>
            </a:r>
          </a:p>
        </p:txBody>
      </p:sp>
      <p:pic>
        <p:nvPicPr>
          <p:cNvPr id="4" name="Obrázek 3">
            <a:extLst>
              <a:ext uri="{FF2B5EF4-FFF2-40B4-BE49-F238E27FC236}">
                <a16:creationId xmlns:a16="http://schemas.microsoft.com/office/drawing/2014/main" id="{DF77C5F7-0941-F547-BD79-C2657F7E500E}"/>
              </a:ext>
            </a:extLst>
          </p:cNvPr>
          <p:cNvPicPr>
            <a:picLocks noChangeAspect="1"/>
          </p:cNvPicPr>
          <p:nvPr/>
        </p:nvPicPr>
        <p:blipFill>
          <a:blip r:embed="rId2"/>
          <a:stretch>
            <a:fillRect/>
          </a:stretch>
        </p:blipFill>
        <p:spPr>
          <a:xfrm>
            <a:off x="1024581" y="3761924"/>
            <a:ext cx="4038600" cy="2514600"/>
          </a:xfrm>
          <a:prstGeom prst="rect">
            <a:avLst/>
          </a:prstGeom>
        </p:spPr>
      </p:pic>
      <p:pic>
        <p:nvPicPr>
          <p:cNvPr id="6" name="Obrázek 5">
            <a:extLst>
              <a:ext uri="{FF2B5EF4-FFF2-40B4-BE49-F238E27FC236}">
                <a16:creationId xmlns:a16="http://schemas.microsoft.com/office/drawing/2014/main" id="{679E1B22-8617-0A4A-9068-8133E7C23E79}"/>
              </a:ext>
            </a:extLst>
          </p:cNvPr>
          <p:cNvPicPr>
            <a:picLocks noChangeAspect="1"/>
          </p:cNvPicPr>
          <p:nvPr/>
        </p:nvPicPr>
        <p:blipFill>
          <a:blip r:embed="rId3"/>
          <a:stretch>
            <a:fillRect/>
          </a:stretch>
        </p:blipFill>
        <p:spPr>
          <a:xfrm>
            <a:off x="6005384" y="3730391"/>
            <a:ext cx="4917130" cy="2950277"/>
          </a:xfrm>
          <a:prstGeom prst="rect">
            <a:avLst/>
          </a:prstGeom>
        </p:spPr>
      </p:pic>
    </p:spTree>
    <p:extLst>
      <p:ext uri="{BB962C8B-B14F-4D97-AF65-F5344CB8AC3E}">
        <p14:creationId xmlns:p14="http://schemas.microsoft.com/office/powerpoint/2010/main" val="2135031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C3A679-512A-0E40-ABB3-03FD3A81988C}"/>
              </a:ext>
            </a:extLst>
          </p:cNvPr>
          <p:cNvSpPr>
            <a:spLocks noGrp="1"/>
          </p:cNvSpPr>
          <p:nvPr>
            <p:ph type="title"/>
          </p:nvPr>
        </p:nvSpPr>
        <p:spPr/>
        <p:txBody>
          <a:bodyPr/>
          <a:lstStyle/>
          <a:p>
            <a:r>
              <a:rPr lang="cs-CZ" dirty="0"/>
              <a:t>Moderní výkonové tranzistory</a:t>
            </a:r>
          </a:p>
        </p:txBody>
      </p:sp>
      <p:sp>
        <p:nvSpPr>
          <p:cNvPr id="3" name="Zástupný obsah 2">
            <a:extLst>
              <a:ext uri="{FF2B5EF4-FFF2-40B4-BE49-F238E27FC236}">
                <a16:creationId xmlns:a16="http://schemas.microsoft.com/office/drawing/2014/main" id="{F2EB4AD7-935C-6341-BAC5-13A6DF1A6CAA}"/>
              </a:ext>
            </a:extLst>
          </p:cNvPr>
          <p:cNvSpPr>
            <a:spLocks noGrp="1"/>
          </p:cNvSpPr>
          <p:nvPr>
            <p:ph idx="1"/>
          </p:nvPr>
        </p:nvSpPr>
        <p:spPr/>
        <p:txBody>
          <a:bodyPr/>
          <a:lstStyle/>
          <a:p>
            <a:r>
              <a:rPr lang="cs-CZ" dirty="0"/>
              <a:t>IGBT</a:t>
            </a:r>
          </a:p>
          <a:p>
            <a:r>
              <a:rPr lang="cs-CZ" dirty="0"/>
              <a:t>Bipolární </a:t>
            </a:r>
            <a:r>
              <a:rPr lang="cs-CZ" b="1" dirty="0"/>
              <a:t>tranzistor</a:t>
            </a:r>
            <a:r>
              <a:rPr lang="cs-CZ" dirty="0"/>
              <a:t> s izolovaným hradlem (Anglicky </a:t>
            </a:r>
            <a:r>
              <a:rPr lang="cs-CZ" dirty="0" err="1"/>
              <a:t>Insulated</a:t>
            </a:r>
            <a:r>
              <a:rPr lang="cs-CZ" dirty="0"/>
              <a:t> </a:t>
            </a:r>
            <a:r>
              <a:rPr lang="cs-CZ" dirty="0" err="1"/>
              <a:t>Gate</a:t>
            </a:r>
            <a:r>
              <a:rPr lang="cs-CZ" dirty="0"/>
              <a:t> </a:t>
            </a:r>
            <a:r>
              <a:rPr lang="cs-CZ" dirty="0" err="1"/>
              <a:t>Bipolar</a:t>
            </a:r>
            <a:r>
              <a:rPr lang="cs-CZ" dirty="0"/>
              <a:t> Transistor </a:t>
            </a:r>
            <a:r>
              <a:rPr lang="cs-CZ" b="1" dirty="0"/>
              <a:t>IGBT</a:t>
            </a:r>
            <a:r>
              <a:rPr lang="cs-CZ" dirty="0"/>
              <a:t>) je druh tranzistorů, který je zkonstruován pro velký rozsah spínaných výkonů (od zlomků W až po desítky MW) a vysokou pulzní frekvenci. </a:t>
            </a:r>
            <a:r>
              <a:rPr lang="cs-CZ" b="1" dirty="0"/>
              <a:t>IGBT</a:t>
            </a:r>
            <a:r>
              <a:rPr lang="cs-CZ" dirty="0"/>
              <a:t> je integrovaná kombinace unipolární a bipolární součástky.</a:t>
            </a:r>
          </a:p>
          <a:p>
            <a:endParaRPr lang="cs-CZ" dirty="0"/>
          </a:p>
        </p:txBody>
      </p:sp>
      <p:pic>
        <p:nvPicPr>
          <p:cNvPr id="1026" name="Picture 2">
            <a:extLst>
              <a:ext uri="{FF2B5EF4-FFF2-40B4-BE49-F238E27FC236}">
                <a16:creationId xmlns:a16="http://schemas.microsoft.com/office/drawing/2014/main" id="{824B7BF1-7C02-794F-A3B5-9918A3638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790" y="4171281"/>
            <a:ext cx="248920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5F2829FB-46D7-694A-8C44-CA0CC4A12BD8}"/>
              </a:ext>
            </a:extLst>
          </p:cNvPr>
          <p:cNvPicPr>
            <a:picLocks noChangeAspect="1"/>
          </p:cNvPicPr>
          <p:nvPr/>
        </p:nvPicPr>
        <p:blipFill>
          <a:blip r:embed="rId3"/>
          <a:stretch>
            <a:fillRect/>
          </a:stretch>
        </p:blipFill>
        <p:spPr>
          <a:xfrm>
            <a:off x="838200" y="4336382"/>
            <a:ext cx="2540000" cy="2032000"/>
          </a:xfrm>
          <a:prstGeom prst="rect">
            <a:avLst/>
          </a:prstGeom>
        </p:spPr>
      </p:pic>
      <p:sp>
        <p:nvSpPr>
          <p:cNvPr id="5" name="TextovéPole 4">
            <a:extLst>
              <a:ext uri="{FF2B5EF4-FFF2-40B4-BE49-F238E27FC236}">
                <a16:creationId xmlns:a16="http://schemas.microsoft.com/office/drawing/2014/main" id="{A2A838DC-9799-6449-9923-F9057771768A}"/>
              </a:ext>
            </a:extLst>
          </p:cNvPr>
          <p:cNvSpPr txBox="1"/>
          <p:nvPr/>
        </p:nvSpPr>
        <p:spPr>
          <a:xfrm>
            <a:off x="3378200" y="6311900"/>
            <a:ext cx="8825686" cy="369332"/>
          </a:xfrm>
          <a:prstGeom prst="rect">
            <a:avLst/>
          </a:prstGeom>
          <a:noFill/>
        </p:spPr>
        <p:txBody>
          <a:bodyPr wrap="none" rtlCol="0">
            <a:spAutoFit/>
          </a:bodyPr>
          <a:lstStyle/>
          <a:p>
            <a:r>
              <a:rPr lang="cs-CZ" dirty="0"/>
              <a:t> Čip tranzistoru má hradlo izolované tenkou oxidovou vrstvou stejně, jako výkonový MOSFET.</a:t>
            </a:r>
          </a:p>
        </p:txBody>
      </p:sp>
    </p:spTree>
    <p:extLst>
      <p:ext uri="{BB962C8B-B14F-4D97-AF65-F5344CB8AC3E}">
        <p14:creationId xmlns:p14="http://schemas.microsoft.com/office/powerpoint/2010/main" val="3082006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591B19-553A-FD4D-ADE3-95EEBED81B3F}"/>
              </a:ext>
            </a:extLst>
          </p:cNvPr>
          <p:cNvSpPr>
            <a:spLocks noGrp="1"/>
          </p:cNvSpPr>
          <p:nvPr>
            <p:ph type="title"/>
          </p:nvPr>
        </p:nvSpPr>
        <p:spPr/>
        <p:txBody>
          <a:bodyPr/>
          <a:lstStyle/>
          <a:p>
            <a:pPr algn="ctr"/>
            <a:r>
              <a:rPr lang="cs-CZ" dirty="0"/>
              <a:t>Tyristor</a:t>
            </a:r>
          </a:p>
        </p:txBody>
      </p:sp>
      <p:sp>
        <p:nvSpPr>
          <p:cNvPr id="3" name="Zástupný obsah 2">
            <a:extLst>
              <a:ext uri="{FF2B5EF4-FFF2-40B4-BE49-F238E27FC236}">
                <a16:creationId xmlns:a16="http://schemas.microsoft.com/office/drawing/2014/main" id="{38E71769-6D88-6F46-9ABF-1D27478D7A63}"/>
              </a:ext>
            </a:extLst>
          </p:cNvPr>
          <p:cNvSpPr>
            <a:spLocks noGrp="1"/>
          </p:cNvSpPr>
          <p:nvPr>
            <p:ph idx="1"/>
          </p:nvPr>
        </p:nvSpPr>
        <p:spPr>
          <a:xfrm>
            <a:off x="838200" y="1219200"/>
            <a:ext cx="10515600" cy="4957763"/>
          </a:xfrm>
        </p:spPr>
        <p:txBody>
          <a:bodyPr/>
          <a:lstStyle/>
          <a:p>
            <a:r>
              <a:rPr lang="cs-CZ" dirty="0"/>
              <a:t>Tyristor je spínací součástka </a:t>
            </a:r>
            <a:r>
              <a:rPr lang="cs-CZ" b="1" i="1" dirty="0"/>
              <a:t>("spínaný usměrňovač")</a:t>
            </a:r>
            <a:r>
              <a:rPr lang="cs-CZ" dirty="0"/>
              <a:t>. Používá se především pro bezztrátovou regulaci výkonu elektromotorů v řízených usměrňovačích a vyrábí se ve velké škále výkonů pro napětí a proudy až v řádech tisíců (řízení motorů tramvají, trolejbusů a vlaků).</a:t>
            </a:r>
          </a:p>
        </p:txBody>
      </p:sp>
      <p:pic>
        <p:nvPicPr>
          <p:cNvPr id="4" name="Obrázek 3">
            <a:extLst>
              <a:ext uri="{FF2B5EF4-FFF2-40B4-BE49-F238E27FC236}">
                <a16:creationId xmlns:a16="http://schemas.microsoft.com/office/drawing/2014/main" id="{3A94A54C-AD53-944F-A1AF-51A7C93C790B}"/>
              </a:ext>
            </a:extLst>
          </p:cNvPr>
          <p:cNvPicPr>
            <a:picLocks noChangeAspect="1"/>
          </p:cNvPicPr>
          <p:nvPr/>
        </p:nvPicPr>
        <p:blipFill>
          <a:blip r:embed="rId2"/>
          <a:stretch>
            <a:fillRect/>
          </a:stretch>
        </p:blipFill>
        <p:spPr>
          <a:xfrm>
            <a:off x="3613899" y="2921000"/>
            <a:ext cx="3818532" cy="3729581"/>
          </a:xfrm>
          <a:prstGeom prst="rect">
            <a:avLst/>
          </a:prstGeom>
        </p:spPr>
      </p:pic>
    </p:spTree>
    <p:extLst>
      <p:ext uri="{BB962C8B-B14F-4D97-AF65-F5344CB8AC3E}">
        <p14:creationId xmlns:p14="http://schemas.microsoft.com/office/powerpoint/2010/main" val="3756367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E90C91-E408-D24B-B034-09A38CF416D1}"/>
              </a:ext>
            </a:extLst>
          </p:cNvPr>
          <p:cNvSpPr>
            <a:spLocks noGrp="1"/>
          </p:cNvSpPr>
          <p:nvPr>
            <p:ph type="title"/>
          </p:nvPr>
        </p:nvSpPr>
        <p:spPr/>
        <p:txBody>
          <a:bodyPr/>
          <a:lstStyle/>
          <a:p>
            <a:r>
              <a:rPr lang="cs-CZ" dirty="0"/>
              <a:t>TYRISTOR</a:t>
            </a:r>
          </a:p>
        </p:txBody>
      </p:sp>
      <p:sp>
        <p:nvSpPr>
          <p:cNvPr id="3" name="Zástupný obsah 2">
            <a:extLst>
              <a:ext uri="{FF2B5EF4-FFF2-40B4-BE49-F238E27FC236}">
                <a16:creationId xmlns:a16="http://schemas.microsoft.com/office/drawing/2014/main" id="{EA679273-ED7B-FA4C-BF8C-DD90315BA6A6}"/>
              </a:ext>
            </a:extLst>
          </p:cNvPr>
          <p:cNvSpPr>
            <a:spLocks noGrp="1"/>
          </p:cNvSpPr>
          <p:nvPr>
            <p:ph idx="1"/>
          </p:nvPr>
        </p:nvSpPr>
        <p:spPr/>
        <p:txBody>
          <a:bodyPr/>
          <a:lstStyle/>
          <a:p>
            <a:r>
              <a:rPr lang="cs-CZ" dirty="0"/>
              <a:t>Tyristor je čtyřvrstvá součástka se třemi přechody PN. Z hlediska principu lze toto uspořádání vysvětlit na náhradním </a:t>
            </a:r>
            <a:r>
              <a:rPr lang="cs-CZ" dirty="0" err="1"/>
              <a:t>schematu</a:t>
            </a:r>
            <a:r>
              <a:rPr lang="cs-CZ" dirty="0"/>
              <a:t> jako dva propojené tranzistory PNP a NPN.</a:t>
            </a:r>
          </a:p>
          <a:p>
            <a:r>
              <a:rPr lang="cs-CZ" dirty="0"/>
              <a:t>Tranzistory protéká jen minimální zbytkový proud. Zapínací proudový impulz do řídící elektrody neboli báze tranzistoru NPN otevře jeho kolektorový přechod, čímž se otevře i tranzistor PNP a dále se navzájem oba tranzistory udržují otevřené. </a:t>
            </a:r>
            <a:br>
              <a:rPr lang="cs-CZ" dirty="0"/>
            </a:br>
            <a:r>
              <a:rPr lang="cs-CZ" dirty="0"/>
              <a:t>Stejná situace nastane i v případě, že vnější napětí vybudí tak velký zbytkový proud, že se jeden z tranzistorů pootevře, což spustí vzájemné úplné otevření tranzistorů. </a:t>
            </a:r>
          </a:p>
          <a:p>
            <a:endParaRPr lang="cs-CZ" dirty="0"/>
          </a:p>
        </p:txBody>
      </p:sp>
    </p:spTree>
    <p:extLst>
      <p:ext uri="{BB962C8B-B14F-4D97-AF65-F5344CB8AC3E}">
        <p14:creationId xmlns:p14="http://schemas.microsoft.com/office/powerpoint/2010/main" val="3399215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6FACCF62-8F43-DC42-9D74-B889B6DF87DC}"/>
              </a:ext>
            </a:extLst>
          </p:cNvPr>
          <p:cNvPicPr>
            <a:picLocks noGrp="1" noChangeAspect="1"/>
          </p:cNvPicPr>
          <p:nvPr>
            <p:ph idx="1"/>
          </p:nvPr>
        </p:nvPicPr>
        <p:blipFill>
          <a:blip r:embed="rId2"/>
          <a:stretch>
            <a:fillRect/>
          </a:stretch>
        </p:blipFill>
        <p:spPr>
          <a:xfrm>
            <a:off x="520700" y="302846"/>
            <a:ext cx="4412548" cy="3126154"/>
          </a:xfrm>
          <a:prstGeom prst="rect">
            <a:avLst/>
          </a:prstGeom>
        </p:spPr>
      </p:pic>
      <p:sp>
        <p:nvSpPr>
          <p:cNvPr id="8" name="TextovéPole 7">
            <a:extLst>
              <a:ext uri="{FF2B5EF4-FFF2-40B4-BE49-F238E27FC236}">
                <a16:creationId xmlns:a16="http://schemas.microsoft.com/office/drawing/2014/main" id="{E7AF6F15-2302-3E41-AD23-B53D5E05281C}"/>
              </a:ext>
            </a:extLst>
          </p:cNvPr>
          <p:cNvSpPr txBox="1"/>
          <p:nvPr/>
        </p:nvSpPr>
        <p:spPr>
          <a:xfrm>
            <a:off x="5158154" y="445477"/>
            <a:ext cx="6236677" cy="4801314"/>
          </a:xfrm>
          <a:prstGeom prst="rect">
            <a:avLst/>
          </a:prstGeom>
          <a:noFill/>
        </p:spPr>
        <p:txBody>
          <a:bodyPr wrap="square" rtlCol="0">
            <a:spAutoFit/>
          </a:bodyPr>
          <a:lstStyle/>
          <a:p>
            <a:r>
              <a:rPr lang="cs-CZ" dirty="0"/>
              <a:t>Při připojení vnějšího napětí v </a:t>
            </a:r>
            <a:r>
              <a:rPr lang="cs-CZ" b="1" dirty="0"/>
              <a:t>závěrném směru</a:t>
            </a:r>
            <a:r>
              <a:rPr lang="cs-CZ" dirty="0"/>
              <a:t> se tyristor chová jako usměrňovací dioda (dva krajní přechody jsou v závěrném směru) a nevede proud, nesmí se ovšem překročit maximální závěrné napětí. Při připojení napětí v </a:t>
            </a:r>
            <a:r>
              <a:rPr lang="cs-CZ" b="1" dirty="0"/>
              <a:t>propustném směru</a:t>
            </a:r>
            <a:r>
              <a:rPr lang="cs-CZ" dirty="0"/>
              <a:t> je pouze jeden prostřední přechod v závěrném směru a pokud je napětí U</a:t>
            </a:r>
            <a:r>
              <a:rPr lang="cs-CZ" baseline="-25000" dirty="0"/>
              <a:t>AK</a:t>
            </a:r>
            <a:r>
              <a:rPr lang="cs-CZ" dirty="0"/>
              <a:t> menší než U</a:t>
            </a:r>
            <a:r>
              <a:rPr lang="cs-CZ" baseline="-25000" dirty="0"/>
              <a:t>0</a:t>
            </a:r>
            <a:r>
              <a:rPr lang="cs-CZ" dirty="0"/>
              <a:t>, tyristor je v </a:t>
            </a:r>
            <a:r>
              <a:rPr lang="cs-CZ" b="1" dirty="0"/>
              <a:t>blokujícím stavu</a:t>
            </a:r>
            <a:r>
              <a:rPr lang="cs-CZ" dirty="0"/>
              <a:t>. </a:t>
            </a:r>
          </a:p>
          <a:p>
            <a:r>
              <a:rPr lang="cs-CZ" b="1" dirty="0"/>
              <a:t>Zapnutí tyristoru</a:t>
            </a:r>
          </a:p>
          <a:p>
            <a:r>
              <a:rPr lang="cs-CZ" dirty="0"/>
              <a:t>Pokud napětí U</a:t>
            </a:r>
            <a:r>
              <a:rPr lang="cs-CZ" baseline="-25000" dirty="0"/>
              <a:t>AK</a:t>
            </a:r>
            <a:r>
              <a:rPr lang="cs-CZ" dirty="0"/>
              <a:t> překročí hodnotu U</a:t>
            </a:r>
            <a:r>
              <a:rPr lang="cs-CZ" baseline="-25000" dirty="0"/>
              <a:t>0</a:t>
            </a:r>
            <a:r>
              <a:rPr lang="cs-CZ" dirty="0"/>
              <a:t>, nebo při napětí U</a:t>
            </a:r>
            <a:r>
              <a:rPr lang="cs-CZ" baseline="-25000" dirty="0"/>
              <a:t>AK</a:t>
            </a:r>
            <a:r>
              <a:rPr lang="cs-CZ" dirty="0"/>
              <a:t>=U</a:t>
            </a:r>
            <a:r>
              <a:rPr lang="cs-CZ" baseline="-25000" dirty="0"/>
              <a:t>1</a:t>
            </a:r>
            <a:r>
              <a:rPr lang="cs-CZ" dirty="0"/>
              <a:t> přivedeme </a:t>
            </a:r>
            <a:r>
              <a:rPr lang="cs-CZ" b="1" dirty="0"/>
              <a:t>proudový impuls do řídící elektrody</a:t>
            </a:r>
            <a:r>
              <a:rPr lang="cs-CZ" dirty="0"/>
              <a:t> I</a:t>
            </a:r>
            <a:r>
              <a:rPr lang="cs-CZ" baseline="-25000" dirty="0"/>
              <a:t>G</a:t>
            </a:r>
            <a:r>
              <a:rPr lang="cs-CZ" dirty="0"/>
              <a:t>&gt;0, tyristor se </a:t>
            </a:r>
            <a:r>
              <a:rPr lang="cs-CZ" b="1" dirty="0"/>
              <a:t>otevře</a:t>
            </a:r>
            <a:r>
              <a:rPr lang="cs-CZ" dirty="0"/>
              <a:t>, skokově klesne napětí na jeho svorkách a protéká proud, který s rostoucím napětím prudce roste. </a:t>
            </a:r>
          </a:p>
          <a:p>
            <a:r>
              <a:rPr lang="cs-CZ" dirty="0"/>
              <a:t>Spínací napětí </a:t>
            </a:r>
            <a:r>
              <a:rPr lang="cs-CZ" b="1" dirty="0"/>
              <a:t>U</a:t>
            </a:r>
            <a:r>
              <a:rPr lang="cs-CZ" b="1" baseline="-25000" dirty="0"/>
              <a:t>0</a:t>
            </a:r>
            <a:r>
              <a:rPr lang="cs-CZ" dirty="0"/>
              <a:t> je </a:t>
            </a:r>
            <a:r>
              <a:rPr lang="cs-CZ" b="1" dirty="0"/>
              <a:t>silně teplotně závislé</a:t>
            </a:r>
            <a:r>
              <a:rPr lang="cs-CZ" dirty="0"/>
              <a:t> (s rostoucí teplotou rychle klesá) a tento způsob zapínání </a:t>
            </a:r>
            <a:r>
              <a:rPr lang="cs-CZ" b="1" dirty="0"/>
              <a:t>se nepoužívá</a:t>
            </a:r>
            <a:r>
              <a:rPr lang="cs-CZ" dirty="0"/>
              <a:t>. Další </a:t>
            </a:r>
            <a:r>
              <a:rPr lang="cs-CZ" b="1" dirty="0"/>
              <a:t>nežádoucí zapnutí</a:t>
            </a:r>
            <a:r>
              <a:rPr lang="cs-CZ" dirty="0"/>
              <a:t> tyristoru může nastat příliš </a:t>
            </a:r>
            <a:r>
              <a:rPr lang="cs-CZ" b="1" dirty="0"/>
              <a:t>strmým nárůstem napětí U</a:t>
            </a:r>
            <a:r>
              <a:rPr lang="cs-CZ" b="1" baseline="-25000" dirty="0"/>
              <a:t>AK</a:t>
            </a:r>
            <a:r>
              <a:rPr lang="cs-CZ" dirty="0"/>
              <a:t>, kdy kapacitou uzavřeného přechodu proteče nabíjecí proud a tyristor se </a:t>
            </a:r>
            <a:r>
              <a:rPr lang="cs-CZ" b="1" dirty="0"/>
              <a:t>samovolně zapne</a:t>
            </a:r>
            <a:r>
              <a:rPr lang="cs-CZ" dirty="0"/>
              <a:t>.</a:t>
            </a:r>
          </a:p>
          <a:p>
            <a:endParaRPr lang="cs-CZ" dirty="0"/>
          </a:p>
        </p:txBody>
      </p:sp>
      <p:sp>
        <p:nvSpPr>
          <p:cNvPr id="9" name="TextovéPole 8">
            <a:extLst>
              <a:ext uri="{FF2B5EF4-FFF2-40B4-BE49-F238E27FC236}">
                <a16:creationId xmlns:a16="http://schemas.microsoft.com/office/drawing/2014/main" id="{249E0CF0-B08A-B74B-99D5-583C898CBE9C}"/>
              </a:ext>
            </a:extLst>
          </p:cNvPr>
          <p:cNvSpPr txBox="1"/>
          <p:nvPr/>
        </p:nvSpPr>
        <p:spPr>
          <a:xfrm>
            <a:off x="415193" y="3552091"/>
            <a:ext cx="4614007" cy="3416320"/>
          </a:xfrm>
          <a:prstGeom prst="rect">
            <a:avLst/>
          </a:prstGeom>
          <a:noFill/>
        </p:spPr>
        <p:txBody>
          <a:bodyPr wrap="square" rtlCol="0">
            <a:spAutoFit/>
          </a:bodyPr>
          <a:lstStyle/>
          <a:p>
            <a:r>
              <a:rPr lang="cs-CZ" b="1" dirty="0"/>
              <a:t>Vypnutí tyristoru</a:t>
            </a:r>
          </a:p>
          <a:p>
            <a:endParaRPr lang="cs-CZ" dirty="0"/>
          </a:p>
          <a:p>
            <a:r>
              <a:rPr lang="cs-CZ" dirty="0"/>
              <a:t>Ve </a:t>
            </a:r>
            <a:r>
              <a:rPr lang="cs-CZ" b="1" dirty="0"/>
              <a:t>střídavých obvodech</a:t>
            </a:r>
            <a:r>
              <a:rPr lang="cs-CZ" dirty="0"/>
              <a:t>, pokud proud </a:t>
            </a:r>
            <a:r>
              <a:rPr lang="cs-CZ" b="1" dirty="0"/>
              <a:t>I</a:t>
            </a:r>
            <a:r>
              <a:rPr lang="cs-CZ" b="1" baseline="-25000" dirty="0"/>
              <a:t>AK</a:t>
            </a:r>
            <a:r>
              <a:rPr lang="cs-CZ" dirty="0"/>
              <a:t> klesne pod hodnotu </a:t>
            </a:r>
            <a:r>
              <a:rPr lang="cs-CZ" b="1" dirty="0"/>
              <a:t>I</a:t>
            </a:r>
            <a:r>
              <a:rPr lang="cs-CZ" b="1" baseline="-25000" dirty="0"/>
              <a:t>MIN</a:t>
            </a:r>
            <a:r>
              <a:rPr lang="cs-CZ" dirty="0"/>
              <a:t>, tyristor se sám přepne zpět do </a:t>
            </a:r>
            <a:r>
              <a:rPr lang="cs-CZ" b="1" dirty="0"/>
              <a:t>blokujícího stavu</a:t>
            </a:r>
            <a:r>
              <a:rPr lang="cs-CZ" dirty="0"/>
              <a:t> (při průchodu sinusového napětí nulou).</a:t>
            </a:r>
          </a:p>
          <a:p>
            <a:r>
              <a:rPr lang="cs-CZ" dirty="0"/>
              <a:t>Ve </a:t>
            </a:r>
            <a:r>
              <a:rPr lang="cs-CZ" b="1" dirty="0"/>
              <a:t>stejnosměrných obvodech</a:t>
            </a:r>
            <a:r>
              <a:rPr lang="cs-CZ" dirty="0"/>
              <a:t> je nutné vyvolat vypnutí tyristoru například krátkodobým přivedením napětí </a:t>
            </a:r>
            <a:r>
              <a:rPr lang="cs-CZ" b="1" dirty="0"/>
              <a:t>U</a:t>
            </a:r>
            <a:r>
              <a:rPr lang="cs-CZ" b="1" baseline="-25000" dirty="0"/>
              <a:t>AK</a:t>
            </a:r>
            <a:r>
              <a:rPr lang="cs-CZ" dirty="0"/>
              <a:t> v opačné polaritě dopředu nabitým kondenzátorem. </a:t>
            </a:r>
            <a:r>
              <a:rPr lang="cs-CZ" b="1" dirty="0"/>
              <a:t>Vypnutí tyristoru řídící elektrodou není možné</a:t>
            </a:r>
            <a:r>
              <a:rPr lang="cs-CZ" dirty="0"/>
              <a:t>.</a:t>
            </a:r>
          </a:p>
          <a:p>
            <a:endParaRPr lang="cs-CZ" dirty="0"/>
          </a:p>
        </p:txBody>
      </p:sp>
      <p:pic>
        <p:nvPicPr>
          <p:cNvPr id="11" name="Obrázek 10">
            <a:extLst>
              <a:ext uri="{FF2B5EF4-FFF2-40B4-BE49-F238E27FC236}">
                <a16:creationId xmlns:a16="http://schemas.microsoft.com/office/drawing/2014/main" id="{577B5A3C-EC86-1E41-8809-E6DC1BCD3C0F}"/>
              </a:ext>
            </a:extLst>
          </p:cNvPr>
          <p:cNvPicPr>
            <a:picLocks noChangeAspect="1"/>
          </p:cNvPicPr>
          <p:nvPr/>
        </p:nvPicPr>
        <p:blipFill>
          <a:blip r:embed="rId3"/>
          <a:stretch>
            <a:fillRect/>
          </a:stretch>
        </p:blipFill>
        <p:spPr>
          <a:xfrm>
            <a:off x="10074910" y="4774223"/>
            <a:ext cx="1003300" cy="1638300"/>
          </a:xfrm>
          <a:prstGeom prst="rect">
            <a:avLst/>
          </a:prstGeom>
        </p:spPr>
      </p:pic>
    </p:spTree>
    <p:extLst>
      <p:ext uri="{BB962C8B-B14F-4D97-AF65-F5344CB8AC3E}">
        <p14:creationId xmlns:p14="http://schemas.microsoft.com/office/powerpoint/2010/main" val="3474692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1EE9C-8010-4D4F-B7B8-80292E2FD9BE}"/>
              </a:ext>
            </a:extLst>
          </p:cNvPr>
          <p:cNvSpPr>
            <a:spLocks noGrp="1"/>
          </p:cNvSpPr>
          <p:nvPr>
            <p:ph type="title"/>
          </p:nvPr>
        </p:nvSpPr>
        <p:spPr/>
        <p:txBody>
          <a:bodyPr/>
          <a:lstStyle/>
          <a:p>
            <a:pPr algn="ctr"/>
            <a:r>
              <a:rPr lang="cs-CZ" dirty="0"/>
              <a:t>GTO TYRISTOR</a:t>
            </a:r>
          </a:p>
        </p:txBody>
      </p:sp>
      <p:pic>
        <p:nvPicPr>
          <p:cNvPr id="2050" name="Picture 2">
            <a:extLst>
              <a:ext uri="{FF2B5EF4-FFF2-40B4-BE49-F238E27FC236}">
                <a16:creationId xmlns:a16="http://schemas.microsoft.com/office/drawing/2014/main" id="{FB272372-3BC0-9043-AA9D-ABB763BB92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9503" y="1520886"/>
            <a:ext cx="2375389" cy="1915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071DA2E-1684-5048-92F8-D9679C5BC946}"/>
              </a:ext>
            </a:extLst>
          </p:cNvPr>
          <p:cNvSpPr txBox="1"/>
          <p:nvPr/>
        </p:nvSpPr>
        <p:spPr>
          <a:xfrm>
            <a:off x="4302369" y="1690689"/>
            <a:ext cx="5826369" cy="2308324"/>
          </a:xfrm>
          <a:prstGeom prst="rect">
            <a:avLst/>
          </a:prstGeom>
          <a:noFill/>
        </p:spPr>
        <p:txBody>
          <a:bodyPr wrap="square" rtlCol="0">
            <a:spAutoFit/>
          </a:bodyPr>
          <a:lstStyle/>
          <a:p>
            <a:r>
              <a:rPr lang="cs-CZ" b="1" dirty="0"/>
              <a:t>GTO Tyristor </a:t>
            </a:r>
            <a:r>
              <a:rPr lang="cs-CZ" dirty="0"/>
              <a:t>(</a:t>
            </a:r>
            <a:r>
              <a:rPr lang="cs-CZ" b="1" i="1" dirty="0" err="1"/>
              <a:t>G</a:t>
            </a:r>
            <a:r>
              <a:rPr lang="cs-CZ" i="1" dirty="0" err="1"/>
              <a:t>ate</a:t>
            </a:r>
            <a:r>
              <a:rPr lang="cs-CZ" i="1" dirty="0"/>
              <a:t> </a:t>
            </a:r>
            <a:r>
              <a:rPr lang="cs-CZ" b="1" i="1" dirty="0" err="1"/>
              <a:t>T</a:t>
            </a:r>
            <a:r>
              <a:rPr lang="cs-CZ" i="1" dirty="0" err="1"/>
              <a:t>urn</a:t>
            </a:r>
            <a:r>
              <a:rPr lang="cs-CZ" i="1" dirty="0"/>
              <a:t> </a:t>
            </a:r>
            <a:r>
              <a:rPr lang="cs-CZ" b="1" i="1" dirty="0" err="1"/>
              <a:t>O</a:t>
            </a:r>
            <a:r>
              <a:rPr lang="cs-CZ" i="1" dirty="0" err="1"/>
              <a:t>ff</a:t>
            </a:r>
            <a:r>
              <a:rPr lang="cs-CZ" dirty="0"/>
              <a:t>) je speciální tyristor, který lze vypnout poměrně velkým záporným proudovým impulzem do řídící elektrody. Na rozdíl od klasického tyristoru má velmi složitý přechod PN u katody, řídící elektroda je rozdělená do mnoha paprskovitě uspořádaných elementů. Vypínání probíhá postupně od vnějšího obvodu a způsobuje výrazné oteplení. Tyristor musí být doplněn podpůrnými odlehčovacími obvody.</a:t>
            </a:r>
          </a:p>
        </p:txBody>
      </p:sp>
      <p:pic>
        <p:nvPicPr>
          <p:cNvPr id="2052" name="Picture 4">
            <a:extLst>
              <a:ext uri="{FF2B5EF4-FFF2-40B4-BE49-F238E27FC236}">
                <a16:creationId xmlns:a16="http://schemas.microsoft.com/office/drawing/2014/main" id="{447B4F67-F3E4-5643-AFE1-CA94F1017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262" y="3910011"/>
            <a:ext cx="4546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44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56E66D-44F1-2E41-B603-D87200182253}"/>
              </a:ext>
            </a:extLst>
          </p:cNvPr>
          <p:cNvSpPr>
            <a:spLocks noGrp="1"/>
          </p:cNvSpPr>
          <p:nvPr>
            <p:ph type="title"/>
          </p:nvPr>
        </p:nvSpPr>
        <p:spPr/>
        <p:txBody>
          <a:bodyPr/>
          <a:lstStyle/>
          <a:p>
            <a:r>
              <a:rPr lang="cs-CZ" dirty="0"/>
              <a:t>DIAK</a:t>
            </a:r>
          </a:p>
        </p:txBody>
      </p:sp>
      <p:pic>
        <p:nvPicPr>
          <p:cNvPr id="4" name="Zástupný obsah 3">
            <a:extLst>
              <a:ext uri="{FF2B5EF4-FFF2-40B4-BE49-F238E27FC236}">
                <a16:creationId xmlns:a16="http://schemas.microsoft.com/office/drawing/2014/main" id="{317A8C45-B768-D047-A38C-8582E88F4138}"/>
              </a:ext>
            </a:extLst>
          </p:cNvPr>
          <p:cNvPicPr>
            <a:picLocks noGrp="1" noChangeAspect="1"/>
          </p:cNvPicPr>
          <p:nvPr>
            <p:ph idx="1"/>
          </p:nvPr>
        </p:nvPicPr>
        <p:blipFill>
          <a:blip r:embed="rId2"/>
          <a:stretch>
            <a:fillRect/>
          </a:stretch>
        </p:blipFill>
        <p:spPr>
          <a:xfrm>
            <a:off x="838200" y="1809750"/>
            <a:ext cx="2697480" cy="2169897"/>
          </a:xfrm>
        </p:spPr>
      </p:pic>
      <p:sp>
        <p:nvSpPr>
          <p:cNvPr id="5" name="TextovéPole 4">
            <a:extLst>
              <a:ext uri="{FF2B5EF4-FFF2-40B4-BE49-F238E27FC236}">
                <a16:creationId xmlns:a16="http://schemas.microsoft.com/office/drawing/2014/main" id="{8C3D1FB8-2F28-7C4C-B66F-5682B25F326A}"/>
              </a:ext>
            </a:extLst>
          </p:cNvPr>
          <p:cNvSpPr txBox="1"/>
          <p:nvPr/>
        </p:nvSpPr>
        <p:spPr>
          <a:xfrm>
            <a:off x="3886199" y="417671"/>
            <a:ext cx="7421880" cy="4062651"/>
          </a:xfrm>
          <a:prstGeom prst="rect">
            <a:avLst/>
          </a:prstGeom>
          <a:noFill/>
        </p:spPr>
        <p:txBody>
          <a:bodyPr wrap="square" rtlCol="0">
            <a:spAutoFit/>
          </a:bodyPr>
          <a:lstStyle/>
          <a:p>
            <a:r>
              <a:rPr lang="cs-CZ" sz="2400" dirty="0" err="1"/>
              <a:t>Diak</a:t>
            </a:r>
            <a:r>
              <a:rPr lang="cs-CZ" sz="2400" dirty="0"/>
              <a:t> je třívrstvá spínací součástka, jejíž sepnutí je řízeno vnějším napětím </a:t>
            </a:r>
            <a:r>
              <a:rPr lang="cs-CZ" sz="2400" b="1" i="1" dirty="0"/>
              <a:t>("napěťový spínač")</a:t>
            </a:r>
            <a:r>
              <a:rPr lang="cs-CZ" sz="2400" dirty="0"/>
              <a:t>. Používá se jako pomocná součástka například pro spínání tyristorů a </a:t>
            </a:r>
            <a:r>
              <a:rPr lang="cs-CZ" sz="2400" dirty="0" err="1"/>
              <a:t>triaků</a:t>
            </a:r>
            <a:r>
              <a:rPr lang="cs-CZ" sz="2400" dirty="0"/>
              <a:t> nebo jako přepěťová ochrana</a:t>
            </a:r>
          </a:p>
          <a:p>
            <a:endParaRPr lang="cs-CZ" sz="2400" dirty="0"/>
          </a:p>
          <a:p>
            <a:r>
              <a:rPr lang="cs-CZ" sz="2400" dirty="0" err="1"/>
              <a:t>Diak</a:t>
            </a:r>
            <a:r>
              <a:rPr lang="cs-CZ" sz="2400" dirty="0"/>
              <a:t> má podobnou strukturu jako PNP tranzistor. Existuje i </a:t>
            </a:r>
            <a:r>
              <a:rPr lang="cs-CZ" sz="2400" b="1" dirty="0"/>
              <a:t>pětivrstvový </a:t>
            </a:r>
            <a:r>
              <a:rPr lang="cs-CZ" sz="2400" b="1" dirty="0" err="1"/>
              <a:t>diak</a:t>
            </a:r>
            <a:r>
              <a:rPr lang="cs-CZ" sz="2400" dirty="0"/>
              <a:t>, což je vlastně </a:t>
            </a:r>
            <a:r>
              <a:rPr lang="cs-CZ" sz="2400" dirty="0" err="1"/>
              <a:t>triak</a:t>
            </a:r>
            <a:r>
              <a:rPr lang="cs-CZ" sz="2400" dirty="0"/>
              <a:t> bez vyvedené řídící elektrody.</a:t>
            </a:r>
          </a:p>
          <a:p>
            <a:r>
              <a:rPr lang="cs-CZ" sz="2400" dirty="0"/>
              <a:t>Hlavní katalogové hodnoty pro výběr </a:t>
            </a:r>
            <a:r>
              <a:rPr lang="cs-CZ" sz="2400" dirty="0" err="1"/>
              <a:t>diaku</a:t>
            </a:r>
            <a:r>
              <a:rPr lang="cs-CZ" sz="2400" dirty="0"/>
              <a:t> jsou spínací napětí U</a:t>
            </a:r>
            <a:r>
              <a:rPr lang="cs-CZ" sz="2400" baseline="-25000" dirty="0"/>
              <a:t>SP</a:t>
            </a:r>
            <a:r>
              <a:rPr lang="cs-CZ" sz="2400" dirty="0"/>
              <a:t> a maximální proud I</a:t>
            </a:r>
            <a:r>
              <a:rPr lang="cs-CZ" sz="2400" baseline="-25000" dirty="0"/>
              <a:t>MAX</a:t>
            </a:r>
            <a:r>
              <a:rPr lang="cs-CZ" sz="2400" dirty="0"/>
              <a:t>.</a:t>
            </a:r>
          </a:p>
          <a:p>
            <a:endParaRPr lang="cs-CZ" dirty="0"/>
          </a:p>
        </p:txBody>
      </p:sp>
      <p:pic>
        <p:nvPicPr>
          <p:cNvPr id="6" name="Obrázek 5">
            <a:extLst>
              <a:ext uri="{FF2B5EF4-FFF2-40B4-BE49-F238E27FC236}">
                <a16:creationId xmlns:a16="http://schemas.microsoft.com/office/drawing/2014/main" id="{37E876E6-6178-9346-8A8F-45FC278381FB}"/>
              </a:ext>
            </a:extLst>
          </p:cNvPr>
          <p:cNvPicPr>
            <a:picLocks noChangeAspect="1"/>
          </p:cNvPicPr>
          <p:nvPr/>
        </p:nvPicPr>
        <p:blipFill>
          <a:blip r:embed="rId3"/>
          <a:stretch>
            <a:fillRect/>
          </a:stretch>
        </p:blipFill>
        <p:spPr>
          <a:xfrm>
            <a:off x="1246367" y="4098709"/>
            <a:ext cx="2639833" cy="2194560"/>
          </a:xfrm>
          <a:prstGeom prst="rect">
            <a:avLst/>
          </a:prstGeom>
        </p:spPr>
      </p:pic>
      <p:pic>
        <p:nvPicPr>
          <p:cNvPr id="7" name="Obrázek 6">
            <a:extLst>
              <a:ext uri="{FF2B5EF4-FFF2-40B4-BE49-F238E27FC236}">
                <a16:creationId xmlns:a16="http://schemas.microsoft.com/office/drawing/2014/main" id="{4F87F6E0-3097-F649-9277-D93858A00FEE}"/>
              </a:ext>
            </a:extLst>
          </p:cNvPr>
          <p:cNvPicPr>
            <a:picLocks noChangeAspect="1"/>
          </p:cNvPicPr>
          <p:nvPr/>
        </p:nvPicPr>
        <p:blipFill>
          <a:blip r:embed="rId4"/>
          <a:stretch>
            <a:fillRect/>
          </a:stretch>
        </p:blipFill>
        <p:spPr>
          <a:xfrm>
            <a:off x="8483598" y="3861219"/>
            <a:ext cx="3175000" cy="2432050"/>
          </a:xfrm>
          <a:prstGeom prst="rect">
            <a:avLst/>
          </a:prstGeom>
        </p:spPr>
      </p:pic>
      <p:pic>
        <p:nvPicPr>
          <p:cNvPr id="8" name="Obrázek 7">
            <a:extLst>
              <a:ext uri="{FF2B5EF4-FFF2-40B4-BE49-F238E27FC236}">
                <a16:creationId xmlns:a16="http://schemas.microsoft.com/office/drawing/2014/main" id="{6963E7C1-BCC3-574B-B66F-6E33DD6C3218}"/>
              </a:ext>
            </a:extLst>
          </p:cNvPr>
          <p:cNvPicPr>
            <a:picLocks noChangeAspect="1"/>
          </p:cNvPicPr>
          <p:nvPr/>
        </p:nvPicPr>
        <p:blipFill>
          <a:blip r:embed="rId5"/>
          <a:stretch>
            <a:fillRect/>
          </a:stretch>
        </p:blipFill>
        <p:spPr>
          <a:xfrm>
            <a:off x="5816599" y="4376839"/>
            <a:ext cx="736600" cy="1638300"/>
          </a:xfrm>
          <a:prstGeom prst="rect">
            <a:avLst/>
          </a:prstGeom>
        </p:spPr>
      </p:pic>
    </p:spTree>
    <p:extLst>
      <p:ext uri="{BB962C8B-B14F-4D97-AF65-F5344CB8AC3E}">
        <p14:creationId xmlns:p14="http://schemas.microsoft.com/office/powerpoint/2010/main" val="1682229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35F65-C4D5-5440-B62A-6F5C26F8F933}"/>
              </a:ext>
            </a:extLst>
          </p:cNvPr>
          <p:cNvSpPr>
            <a:spLocks noGrp="1"/>
          </p:cNvSpPr>
          <p:nvPr>
            <p:ph type="title"/>
          </p:nvPr>
        </p:nvSpPr>
        <p:spPr/>
        <p:txBody>
          <a:bodyPr/>
          <a:lstStyle/>
          <a:p>
            <a:r>
              <a:rPr lang="cs-CZ" dirty="0"/>
              <a:t>TRIAK</a:t>
            </a:r>
          </a:p>
        </p:txBody>
      </p:sp>
      <p:pic>
        <p:nvPicPr>
          <p:cNvPr id="4" name="Zástupný obsah 3">
            <a:extLst>
              <a:ext uri="{FF2B5EF4-FFF2-40B4-BE49-F238E27FC236}">
                <a16:creationId xmlns:a16="http://schemas.microsoft.com/office/drawing/2014/main" id="{0EED9A2C-4218-634B-AA7C-D23427DFCD50}"/>
              </a:ext>
            </a:extLst>
          </p:cNvPr>
          <p:cNvPicPr>
            <a:picLocks noGrp="1" noChangeAspect="1"/>
          </p:cNvPicPr>
          <p:nvPr>
            <p:ph idx="1"/>
          </p:nvPr>
        </p:nvPicPr>
        <p:blipFill>
          <a:blip r:embed="rId2"/>
          <a:stretch>
            <a:fillRect/>
          </a:stretch>
        </p:blipFill>
        <p:spPr>
          <a:xfrm>
            <a:off x="838200" y="3777658"/>
            <a:ext cx="2827020" cy="2715217"/>
          </a:xfrm>
        </p:spPr>
      </p:pic>
      <p:sp>
        <p:nvSpPr>
          <p:cNvPr id="5" name="TextovéPole 4">
            <a:extLst>
              <a:ext uri="{FF2B5EF4-FFF2-40B4-BE49-F238E27FC236}">
                <a16:creationId xmlns:a16="http://schemas.microsoft.com/office/drawing/2014/main" id="{0C4CCECF-2DF0-464F-9F5F-BBDCEBA0396A}"/>
              </a:ext>
            </a:extLst>
          </p:cNvPr>
          <p:cNvSpPr txBox="1"/>
          <p:nvPr/>
        </p:nvSpPr>
        <p:spPr>
          <a:xfrm>
            <a:off x="4724400" y="3505318"/>
            <a:ext cx="6568440" cy="3323987"/>
          </a:xfrm>
          <a:prstGeom prst="rect">
            <a:avLst/>
          </a:prstGeom>
          <a:noFill/>
        </p:spPr>
        <p:txBody>
          <a:bodyPr wrap="square" rtlCol="0">
            <a:spAutoFit/>
          </a:bodyPr>
          <a:lstStyle/>
          <a:p>
            <a:r>
              <a:rPr lang="cs-CZ" sz="2400" dirty="0"/>
              <a:t>Je speciální varianta obousměrného tyristoru pro spínání obou polarit napětí </a:t>
            </a:r>
            <a:r>
              <a:rPr lang="cs-CZ" sz="2400" b="1" i="1" dirty="0"/>
              <a:t>("střídavý spínač")</a:t>
            </a:r>
            <a:r>
              <a:rPr lang="cs-CZ" sz="2400" dirty="0"/>
              <a:t>, zvládá ovšem jenom menší výkony. </a:t>
            </a:r>
          </a:p>
          <a:p>
            <a:r>
              <a:rPr lang="cs-CZ" sz="2400" dirty="0" err="1"/>
              <a:t>Triak</a:t>
            </a:r>
            <a:r>
              <a:rPr lang="cs-CZ" sz="2400" dirty="0"/>
              <a:t> se využívá pro regulaci výkonu střídavých motorů nižších výkonů, například ve vysavačích nebo vrtačkách.</a:t>
            </a:r>
          </a:p>
          <a:p>
            <a:r>
              <a:rPr lang="cs-CZ" sz="2400" dirty="0"/>
              <a:t>Hlavní katalogové hodnoty pro výběr </a:t>
            </a:r>
            <a:r>
              <a:rPr lang="cs-CZ" sz="2400" dirty="0" err="1"/>
              <a:t>triaku</a:t>
            </a:r>
            <a:r>
              <a:rPr lang="cs-CZ" sz="2400" dirty="0"/>
              <a:t> jsou maximální napětí U</a:t>
            </a:r>
            <a:r>
              <a:rPr lang="cs-CZ" sz="2400" baseline="-25000" dirty="0"/>
              <a:t>RRM</a:t>
            </a:r>
            <a:r>
              <a:rPr lang="cs-CZ" sz="2400" dirty="0"/>
              <a:t> a maximální proud I</a:t>
            </a:r>
            <a:r>
              <a:rPr lang="cs-CZ" sz="2400" baseline="-25000" dirty="0"/>
              <a:t>F</a:t>
            </a:r>
            <a:r>
              <a:rPr lang="cs-CZ" sz="2400" dirty="0"/>
              <a:t>. </a:t>
            </a:r>
          </a:p>
          <a:p>
            <a:endParaRPr lang="cs-CZ" dirty="0"/>
          </a:p>
        </p:txBody>
      </p:sp>
      <p:pic>
        <p:nvPicPr>
          <p:cNvPr id="6" name="Obrázek 5">
            <a:extLst>
              <a:ext uri="{FF2B5EF4-FFF2-40B4-BE49-F238E27FC236}">
                <a16:creationId xmlns:a16="http://schemas.microsoft.com/office/drawing/2014/main" id="{BDECDC4B-FAF0-C243-91E7-B7321479A9CA}"/>
              </a:ext>
            </a:extLst>
          </p:cNvPr>
          <p:cNvPicPr>
            <a:picLocks noChangeAspect="1"/>
          </p:cNvPicPr>
          <p:nvPr/>
        </p:nvPicPr>
        <p:blipFill>
          <a:blip r:embed="rId3"/>
          <a:stretch>
            <a:fillRect/>
          </a:stretch>
        </p:blipFill>
        <p:spPr>
          <a:xfrm>
            <a:off x="3291840" y="701519"/>
            <a:ext cx="2590800" cy="2032653"/>
          </a:xfrm>
          <a:prstGeom prst="rect">
            <a:avLst/>
          </a:prstGeom>
        </p:spPr>
      </p:pic>
      <p:pic>
        <p:nvPicPr>
          <p:cNvPr id="7" name="Obrázek 6">
            <a:extLst>
              <a:ext uri="{FF2B5EF4-FFF2-40B4-BE49-F238E27FC236}">
                <a16:creationId xmlns:a16="http://schemas.microsoft.com/office/drawing/2014/main" id="{EB7FA133-3D4F-1643-A6DF-66DA35F3C06F}"/>
              </a:ext>
            </a:extLst>
          </p:cNvPr>
          <p:cNvPicPr>
            <a:picLocks noChangeAspect="1"/>
          </p:cNvPicPr>
          <p:nvPr/>
        </p:nvPicPr>
        <p:blipFill>
          <a:blip r:embed="rId4"/>
          <a:stretch>
            <a:fillRect/>
          </a:stretch>
        </p:blipFill>
        <p:spPr>
          <a:xfrm>
            <a:off x="7162800" y="567950"/>
            <a:ext cx="3873109" cy="2562707"/>
          </a:xfrm>
          <a:prstGeom prst="rect">
            <a:avLst/>
          </a:prstGeom>
        </p:spPr>
      </p:pic>
      <p:pic>
        <p:nvPicPr>
          <p:cNvPr id="8" name="Obrázek 7">
            <a:extLst>
              <a:ext uri="{FF2B5EF4-FFF2-40B4-BE49-F238E27FC236}">
                <a16:creationId xmlns:a16="http://schemas.microsoft.com/office/drawing/2014/main" id="{56D0B6A0-519B-284B-AD2E-EC81ED4010E5}"/>
              </a:ext>
            </a:extLst>
          </p:cNvPr>
          <p:cNvPicPr>
            <a:picLocks noChangeAspect="1"/>
          </p:cNvPicPr>
          <p:nvPr/>
        </p:nvPicPr>
        <p:blipFill>
          <a:blip r:embed="rId5"/>
          <a:stretch>
            <a:fillRect/>
          </a:stretch>
        </p:blipFill>
        <p:spPr>
          <a:xfrm>
            <a:off x="838200" y="1915022"/>
            <a:ext cx="901700" cy="1638300"/>
          </a:xfrm>
          <a:prstGeom prst="rect">
            <a:avLst/>
          </a:prstGeom>
        </p:spPr>
      </p:pic>
    </p:spTree>
    <p:extLst>
      <p:ext uri="{BB962C8B-B14F-4D97-AF65-F5344CB8AC3E}">
        <p14:creationId xmlns:p14="http://schemas.microsoft.com/office/powerpoint/2010/main" val="3245991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4C91BF-F74D-FF47-9710-EE58E4BC20DB}"/>
              </a:ext>
            </a:extLst>
          </p:cNvPr>
          <p:cNvSpPr>
            <a:spLocks noGrp="1"/>
          </p:cNvSpPr>
          <p:nvPr>
            <p:ph type="title"/>
          </p:nvPr>
        </p:nvSpPr>
        <p:spPr/>
        <p:txBody>
          <a:bodyPr/>
          <a:lstStyle/>
          <a:p>
            <a:r>
              <a:rPr lang="cs-CZ" dirty="0"/>
              <a:t>VARISTOR</a:t>
            </a:r>
          </a:p>
        </p:txBody>
      </p:sp>
      <p:pic>
        <p:nvPicPr>
          <p:cNvPr id="4" name="Zástupný obsah 3">
            <a:extLst>
              <a:ext uri="{FF2B5EF4-FFF2-40B4-BE49-F238E27FC236}">
                <a16:creationId xmlns:a16="http://schemas.microsoft.com/office/drawing/2014/main" id="{EFD02DB4-13CC-6444-9911-CD9346D3C357}"/>
              </a:ext>
            </a:extLst>
          </p:cNvPr>
          <p:cNvPicPr>
            <a:picLocks noGrp="1" noChangeAspect="1"/>
          </p:cNvPicPr>
          <p:nvPr>
            <p:ph idx="1"/>
          </p:nvPr>
        </p:nvPicPr>
        <p:blipFill>
          <a:blip r:embed="rId2"/>
          <a:stretch>
            <a:fillRect/>
          </a:stretch>
        </p:blipFill>
        <p:spPr>
          <a:xfrm>
            <a:off x="838200" y="1926953"/>
            <a:ext cx="2390140" cy="1920354"/>
          </a:xfrm>
        </p:spPr>
      </p:pic>
      <p:pic>
        <p:nvPicPr>
          <p:cNvPr id="5" name="Obrázek 4">
            <a:extLst>
              <a:ext uri="{FF2B5EF4-FFF2-40B4-BE49-F238E27FC236}">
                <a16:creationId xmlns:a16="http://schemas.microsoft.com/office/drawing/2014/main" id="{E790308E-1BBD-DF47-B631-5D71391B78C3}"/>
              </a:ext>
            </a:extLst>
          </p:cNvPr>
          <p:cNvPicPr>
            <a:picLocks noChangeAspect="1"/>
          </p:cNvPicPr>
          <p:nvPr/>
        </p:nvPicPr>
        <p:blipFill>
          <a:blip r:embed="rId3"/>
          <a:stretch>
            <a:fillRect/>
          </a:stretch>
        </p:blipFill>
        <p:spPr>
          <a:xfrm>
            <a:off x="838200" y="4771072"/>
            <a:ext cx="2134015" cy="1686560"/>
          </a:xfrm>
          <a:prstGeom prst="rect">
            <a:avLst/>
          </a:prstGeom>
        </p:spPr>
      </p:pic>
      <p:sp>
        <p:nvSpPr>
          <p:cNvPr id="6" name="TextovéPole 5">
            <a:extLst>
              <a:ext uri="{FF2B5EF4-FFF2-40B4-BE49-F238E27FC236}">
                <a16:creationId xmlns:a16="http://schemas.microsoft.com/office/drawing/2014/main" id="{FC2E1B72-907B-294E-9776-2F3D34E7A54A}"/>
              </a:ext>
            </a:extLst>
          </p:cNvPr>
          <p:cNvSpPr txBox="1"/>
          <p:nvPr/>
        </p:nvSpPr>
        <p:spPr>
          <a:xfrm>
            <a:off x="4135702" y="403459"/>
            <a:ext cx="6309360" cy="3046988"/>
          </a:xfrm>
          <a:prstGeom prst="rect">
            <a:avLst/>
          </a:prstGeom>
          <a:noFill/>
        </p:spPr>
        <p:txBody>
          <a:bodyPr wrap="square" rtlCol="0">
            <a:spAutoFit/>
          </a:bodyPr>
          <a:lstStyle/>
          <a:p>
            <a:r>
              <a:rPr lang="cs-CZ" sz="2400" dirty="0"/>
              <a:t>Varistor je polovodičová součástka, která slouží jako ochrana proti přepětí </a:t>
            </a:r>
            <a:r>
              <a:rPr lang="cs-CZ" sz="2400" b="1" i="1" dirty="0"/>
              <a:t>("ochranný hlídač napětí")</a:t>
            </a:r>
            <a:r>
              <a:rPr lang="cs-CZ" sz="2400" dirty="0"/>
              <a:t>. Zapojuje se především ve vstupních částech síťových zdrojů, aby zabránila průniku přepětí do zařízení (například při úderu blesku někde na venkovním vedení). Na rozdíl od </a:t>
            </a:r>
            <a:r>
              <a:rPr lang="cs-CZ" sz="2400" dirty="0" err="1"/>
              <a:t>transilu</a:t>
            </a:r>
            <a:r>
              <a:rPr lang="cs-CZ" sz="2400" dirty="0"/>
              <a:t> má větší objem a dokáže přeměnit na teplo energeticky náročnější přepěťové špičky.</a:t>
            </a:r>
          </a:p>
        </p:txBody>
      </p:sp>
      <p:pic>
        <p:nvPicPr>
          <p:cNvPr id="7" name="Obrázek 6">
            <a:extLst>
              <a:ext uri="{FF2B5EF4-FFF2-40B4-BE49-F238E27FC236}">
                <a16:creationId xmlns:a16="http://schemas.microsoft.com/office/drawing/2014/main" id="{1346F3A5-7295-E24B-8942-8A1927691E20}"/>
              </a:ext>
            </a:extLst>
          </p:cNvPr>
          <p:cNvPicPr>
            <a:picLocks noChangeAspect="1"/>
          </p:cNvPicPr>
          <p:nvPr/>
        </p:nvPicPr>
        <p:blipFill>
          <a:blip r:embed="rId4"/>
          <a:stretch>
            <a:fillRect/>
          </a:stretch>
        </p:blipFill>
        <p:spPr>
          <a:xfrm>
            <a:off x="7720224" y="3445887"/>
            <a:ext cx="3504036" cy="3046988"/>
          </a:xfrm>
          <a:prstGeom prst="rect">
            <a:avLst/>
          </a:prstGeom>
        </p:spPr>
      </p:pic>
    </p:spTree>
    <p:extLst>
      <p:ext uri="{BB962C8B-B14F-4D97-AF65-F5344CB8AC3E}">
        <p14:creationId xmlns:p14="http://schemas.microsoft.com/office/powerpoint/2010/main" val="1555905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D10869-665D-AA4F-A9B1-5D1AC3C9BCF8}"/>
              </a:ext>
            </a:extLst>
          </p:cNvPr>
          <p:cNvSpPr>
            <a:spLocks noGrp="1"/>
          </p:cNvSpPr>
          <p:nvPr>
            <p:ph type="title"/>
          </p:nvPr>
        </p:nvSpPr>
        <p:spPr/>
        <p:txBody>
          <a:bodyPr/>
          <a:lstStyle/>
          <a:p>
            <a:r>
              <a:rPr lang="cs-CZ" dirty="0"/>
              <a:t>	VARISTOR</a:t>
            </a:r>
          </a:p>
        </p:txBody>
      </p:sp>
      <p:pic>
        <p:nvPicPr>
          <p:cNvPr id="4" name="Zástupný obsah 3">
            <a:extLst>
              <a:ext uri="{FF2B5EF4-FFF2-40B4-BE49-F238E27FC236}">
                <a16:creationId xmlns:a16="http://schemas.microsoft.com/office/drawing/2014/main" id="{F446B189-40D1-2F4C-9948-8192552BA01C}"/>
              </a:ext>
            </a:extLst>
          </p:cNvPr>
          <p:cNvPicPr>
            <a:picLocks noGrp="1" noChangeAspect="1"/>
          </p:cNvPicPr>
          <p:nvPr>
            <p:ph idx="1"/>
          </p:nvPr>
        </p:nvPicPr>
        <p:blipFill>
          <a:blip r:embed="rId2"/>
          <a:stretch>
            <a:fillRect/>
          </a:stretch>
        </p:blipFill>
        <p:spPr>
          <a:xfrm>
            <a:off x="838200" y="2141537"/>
            <a:ext cx="5004038" cy="4351338"/>
          </a:xfrm>
        </p:spPr>
      </p:pic>
      <p:sp>
        <p:nvSpPr>
          <p:cNvPr id="5" name="TextovéPole 4">
            <a:extLst>
              <a:ext uri="{FF2B5EF4-FFF2-40B4-BE49-F238E27FC236}">
                <a16:creationId xmlns:a16="http://schemas.microsoft.com/office/drawing/2014/main" id="{0D46B35D-6FD6-0C46-9274-142C2DE47FFF}"/>
              </a:ext>
            </a:extLst>
          </p:cNvPr>
          <p:cNvSpPr txBox="1"/>
          <p:nvPr/>
        </p:nvSpPr>
        <p:spPr>
          <a:xfrm>
            <a:off x="6349764" y="570071"/>
            <a:ext cx="5257800" cy="6278642"/>
          </a:xfrm>
          <a:prstGeom prst="rect">
            <a:avLst/>
          </a:prstGeom>
          <a:noFill/>
        </p:spPr>
        <p:txBody>
          <a:bodyPr wrap="square" rtlCol="0">
            <a:spAutoFit/>
          </a:bodyPr>
          <a:lstStyle/>
          <a:p>
            <a:r>
              <a:rPr lang="cs-CZ" sz="2400" dirty="0"/>
              <a:t>Pokud je napětí menší než spínací hodnota, varistorem teče zanedbatelný proud. Po překročení spínacího napětí varistor rychle sníží svůj odpor a nedovolí další růst napětí. </a:t>
            </a:r>
          </a:p>
          <a:p>
            <a:r>
              <a:rPr lang="cs-CZ" sz="2400" dirty="0"/>
              <a:t>Varistor vydrží nárazově i velké hodnoty proudů (i víc jak 1000A). V případě chybového stavu, kdy v síti je trvalé přepětí, zajistí svým zkratovým proudem vybavení jističe.</a:t>
            </a:r>
          </a:p>
          <a:p>
            <a:r>
              <a:rPr lang="cs-CZ" sz="2400" dirty="0"/>
              <a:t>Hlavní katalogové hodnoty pro výběr varistoru jsou maximální hodnoty trvale připojeného stejnosměrného a střídavého napětí, napětí </a:t>
            </a:r>
            <a:r>
              <a:rPr lang="cs-CZ" sz="2400" dirty="0" err="1"/>
              <a:t>U</a:t>
            </a:r>
            <a:r>
              <a:rPr lang="cs-CZ" sz="2400" baseline="-25000" dirty="0" err="1"/>
              <a:t>n</a:t>
            </a:r>
            <a:r>
              <a:rPr lang="cs-CZ" sz="2400" dirty="0" err="1"/>
              <a:t>při</a:t>
            </a:r>
            <a:r>
              <a:rPr lang="cs-CZ" sz="2400" dirty="0"/>
              <a:t> kterém teče varistorem proud 1mA, maximální proudový impuls I</a:t>
            </a:r>
            <a:r>
              <a:rPr lang="cs-CZ" sz="2400" baseline="-25000" dirty="0"/>
              <a:t>P</a:t>
            </a:r>
            <a:r>
              <a:rPr lang="cs-CZ" sz="2400" dirty="0"/>
              <a:t> a ztrátový výkon P.</a:t>
            </a:r>
          </a:p>
          <a:p>
            <a:endParaRPr lang="cs-CZ" dirty="0"/>
          </a:p>
        </p:txBody>
      </p:sp>
    </p:spTree>
    <p:extLst>
      <p:ext uri="{BB962C8B-B14F-4D97-AF65-F5344CB8AC3E}">
        <p14:creationId xmlns:p14="http://schemas.microsoft.com/office/powerpoint/2010/main" val="1131351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497061-C445-364F-AB77-098B2A1AB71A}"/>
              </a:ext>
            </a:extLst>
          </p:cNvPr>
          <p:cNvSpPr>
            <a:spLocks noGrp="1"/>
          </p:cNvSpPr>
          <p:nvPr>
            <p:ph type="title"/>
          </p:nvPr>
        </p:nvSpPr>
        <p:spPr/>
        <p:txBody>
          <a:bodyPr/>
          <a:lstStyle/>
          <a:p>
            <a:r>
              <a:rPr lang="cs-CZ" dirty="0"/>
              <a:t>IGCT Tyristor</a:t>
            </a:r>
          </a:p>
        </p:txBody>
      </p:sp>
      <p:sp>
        <p:nvSpPr>
          <p:cNvPr id="3" name="Zástupný obsah 2">
            <a:extLst>
              <a:ext uri="{FF2B5EF4-FFF2-40B4-BE49-F238E27FC236}">
                <a16:creationId xmlns:a16="http://schemas.microsoft.com/office/drawing/2014/main" id="{D586FF5C-5159-E441-AC86-6E5BF9116AF5}"/>
              </a:ext>
            </a:extLst>
          </p:cNvPr>
          <p:cNvSpPr>
            <a:spLocks noGrp="1"/>
          </p:cNvSpPr>
          <p:nvPr>
            <p:ph idx="1"/>
          </p:nvPr>
        </p:nvSpPr>
        <p:spPr/>
        <p:txBody>
          <a:bodyPr/>
          <a:lstStyle/>
          <a:p>
            <a:r>
              <a:rPr lang="cs-CZ" dirty="0"/>
              <a:t>Součástka IGCT (</a:t>
            </a:r>
            <a:r>
              <a:rPr lang="cs-CZ" dirty="0" err="1"/>
              <a:t>Integrated</a:t>
            </a:r>
            <a:r>
              <a:rPr lang="cs-CZ" dirty="0"/>
              <a:t> </a:t>
            </a:r>
            <a:r>
              <a:rPr lang="cs-CZ" dirty="0" err="1"/>
              <a:t>Gate-Commutated</a:t>
            </a:r>
            <a:r>
              <a:rPr lang="cs-CZ" dirty="0"/>
              <a:t> </a:t>
            </a:r>
            <a:r>
              <a:rPr lang="cs-CZ" dirty="0" err="1"/>
              <a:t>Thyristor</a:t>
            </a:r>
            <a:r>
              <a:rPr lang="cs-CZ" dirty="0"/>
              <a:t>) je v podstatě velmi „tvrdě komutovaný“ (tj. extrémně rychle vypínaný) vypínací tyristor GTO. Je to právě rychlost vypínacího procesu, kterou se součástky GTO a IGCT navzájem liší. </a:t>
            </a:r>
          </a:p>
          <a:p>
            <a:r>
              <a:rPr lang="cs-CZ" dirty="0"/>
              <a:t>Zde je třeba uvést, že součástka IGCT je složena ze dvou základních částí: z tyristorové struktury GCT (která je umístěna v pastilkovém pouzdru obdobně jako součástka GTO) a z řídicího obvodu, ke kterému je pastilka GCT připojena co nejtěsněji, tedy k němuž je „integrována</a:t>
            </a:r>
          </a:p>
        </p:txBody>
      </p:sp>
    </p:spTree>
    <p:extLst>
      <p:ext uri="{BB962C8B-B14F-4D97-AF65-F5344CB8AC3E}">
        <p14:creationId xmlns:p14="http://schemas.microsoft.com/office/powerpoint/2010/main" val="275803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25850-496C-7243-8C3F-E1CA42DC1860}"/>
              </a:ext>
            </a:extLst>
          </p:cNvPr>
          <p:cNvSpPr>
            <a:spLocks noGrp="1"/>
          </p:cNvSpPr>
          <p:nvPr>
            <p:ph type="title"/>
          </p:nvPr>
        </p:nvSpPr>
        <p:spPr/>
        <p:txBody>
          <a:bodyPr/>
          <a:lstStyle/>
          <a:p>
            <a:r>
              <a:rPr lang="cs-CZ" b="1" dirty="0"/>
              <a:t>PN přechod závěrně polarizovaný</a:t>
            </a:r>
            <a:br>
              <a:rPr lang="cs-CZ" b="1" dirty="0"/>
            </a:br>
            <a:endParaRPr lang="cs-CZ" dirty="0"/>
          </a:p>
        </p:txBody>
      </p:sp>
      <p:sp>
        <p:nvSpPr>
          <p:cNvPr id="3" name="Zástupný obsah 2">
            <a:extLst>
              <a:ext uri="{FF2B5EF4-FFF2-40B4-BE49-F238E27FC236}">
                <a16:creationId xmlns:a16="http://schemas.microsoft.com/office/drawing/2014/main" id="{43276853-2BBA-0643-9286-996804053134}"/>
              </a:ext>
            </a:extLst>
          </p:cNvPr>
          <p:cNvSpPr>
            <a:spLocks noGrp="1"/>
          </p:cNvSpPr>
          <p:nvPr>
            <p:ph idx="1"/>
          </p:nvPr>
        </p:nvSpPr>
        <p:spPr>
          <a:xfrm>
            <a:off x="838200" y="1112108"/>
            <a:ext cx="10515600" cy="5064855"/>
          </a:xfrm>
        </p:spPr>
        <p:txBody>
          <a:bodyPr/>
          <a:lstStyle/>
          <a:p>
            <a:r>
              <a:rPr lang="cs-CZ" b="1" dirty="0"/>
              <a:t>Vnější napětí</a:t>
            </a:r>
            <a:r>
              <a:rPr lang="cs-CZ" dirty="0"/>
              <a:t> připojené se stejnou polaritou jako má difuzní napětí působí na volné nosiče tak, že </a:t>
            </a:r>
            <a:r>
              <a:rPr lang="cs-CZ" b="1" dirty="0"/>
              <a:t>kladná polarita</a:t>
            </a:r>
            <a:r>
              <a:rPr lang="cs-CZ" dirty="0"/>
              <a:t> vnějšího napětí u polovodiče N </a:t>
            </a:r>
            <a:r>
              <a:rPr lang="cs-CZ" b="1" dirty="0"/>
              <a:t>přitahuje elektrony</a:t>
            </a:r>
            <a:r>
              <a:rPr lang="cs-CZ" dirty="0"/>
              <a:t> a </a:t>
            </a:r>
            <a:r>
              <a:rPr lang="cs-CZ" b="1" dirty="0"/>
              <a:t>záporná polarita</a:t>
            </a:r>
            <a:r>
              <a:rPr lang="cs-CZ" dirty="0"/>
              <a:t> vnějšího napětí u polovodiče P </a:t>
            </a:r>
            <a:r>
              <a:rPr lang="cs-CZ" b="1" dirty="0"/>
              <a:t>přitahuje díry</a:t>
            </a:r>
            <a:r>
              <a:rPr lang="cs-CZ" dirty="0"/>
              <a:t>. Tak dojde ke </a:t>
            </a:r>
            <a:r>
              <a:rPr lang="cs-CZ" b="1" dirty="0"/>
              <a:t>zvětšení vyprázdněné oblasti</a:t>
            </a:r>
            <a:r>
              <a:rPr lang="cs-CZ" dirty="0"/>
              <a:t> a tím ke zvětšení napětí tvořeného pevnými ionty odpuzujícího volné nosiče z oblasti přechodu.</a:t>
            </a:r>
          </a:p>
        </p:txBody>
      </p:sp>
      <p:pic>
        <p:nvPicPr>
          <p:cNvPr id="4" name="Obrázek 3">
            <a:extLst>
              <a:ext uri="{FF2B5EF4-FFF2-40B4-BE49-F238E27FC236}">
                <a16:creationId xmlns:a16="http://schemas.microsoft.com/office/drawing/2014/main" id="{38AFF66D-4AF5-B54D-90E8-E8E02ED09C3E}"/>
              </a:ext>
            </a:extLst>
          </p:cNvPr>
          <p:cNvPicPr>
            <a:picLocks noChangeAspect="1"/>
          </p:cNvPicPr>
          <p:nvPr/>
        </p:nvPicPr>
        <p:blipFill>
          <a:blip r:embed="rId2"/>
          <a:stretch>
            <a:fillRect/>
          </a:stretch>
        </p:blipFill>
        <p:spPr>
          <a:xfrm>
            <a:off x="838200" y="3518587"/>
            <a:ext cx="4038600" cy="2514600"/>
          </a:xfrm>
          <a:prstGeom prst="rect">
            <a:avLst/>
          </a:prstGeom>
        </p:spPr>
      </p:pic>
      <p:pic>
        <p:nvPicPr>
          <p:cNvPr id="6" name="Obrázek 5">
            <a:extLst>
              <a:ext uri="{FF2B5EF4-FFF2-40B4-BE49-F238E27FC236}">
                <a16:creationId xmlns:a16="http://schemas.microsoft.com/office/drawing/2014/main" id="{01E8F04D-D598-0641-BD0D-46C4055B6D6B}"/>
              </a:ext>
            </a:extLst>
          </p:cNvPr>
          <p:cNvPicPr>
            <a:picLocks noChangeAspect="1"/>
          </p:cNvPicPr>
          <p:nvPr/>
        </p:nvPicPr>
        <p:blipFill>
          <a:blip r:embed="rId3"/>
          <a:stretch>
            <a:fillRect/>
          </a:stretch>
        </p:blipFill>
        <p:spPr>
          <a:xfrm>
            <a:off x="6096000" y="3560505"/>
            <a:ext cx="4707237" cy="2824342"/>
          </a:xfrm>
          <a:prstGeom prst="rect">
            <a:avLst/>
          </a:prstGeom>
        </p:spPr>
      </p:pic>
    </p:spTree>
    <p:extLst>
      <p:ext uri="{BB962C8B-B14F-4D97-AF65-F5344CB8AC3E}">
        <p14:creationId xmlns:p14="http://schemas.microsoft.com/office/powerpoint/2010/main" val="3369466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EFA3A-D6DC-B24E-BF06-17E7120CF5EA}"/>
              </a:ext>
            </a:extLst>
          </p:cNvPr>
          <p:cNvSpPr>
            <a:spLocks noGrp="1"/>
          </p:cNvSpPr>
          <p:nvPr>
            <p:ph type="title"/>
          </p:nvPr>
        </p:nvSpPr>
        <p:spPr/>
        <p:txBody>
          <a:bodyPr/>
          <a:lstStyle/>
          <a:p>
            <a:r>
              <a:rPr lang="cs-CZ" dirty="0"/>
              <a:t>IGCT Tyristor</a:t>
            </a:r>
          </a:p>
        </p:txBody>
      </p:sp>
      <p:pic>
        <p:nvPicPr>
          <p:cNvPr id="3074" name="Picture 2" descr="Integrated gate-commutated thyristor - Wikipedia">
            <a:extLst>
              <a:ext uri="{FF2B5EF4-FFF2-40B4-BE49-F238E27FC236}">
                <a16:creationId xmlns:a16="http://schemas.microsoft.com/office/drawing/2014/main" id="{89B8E263-BD6B-904D-94E0-F63CE6526F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6248" y="1931133"/>
            <a:ext cx="372971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igh power thyristors made of 4&quot;, 5&quot; and 6&quot; silicon wafer | Download  Scientific Diagram">
            <a:extLst>
              <a:ext uri="{FF2B5EF4-FFF2-40B4-BE49-F238E27FC236}">
                <a16:creationId xmlns:a16="http://schemas.microsoft.com/office/drawing/2014/main" id="{DFE3C428-585C-D94E-B212-CD2333C93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485" y="717673"/>
            <a:ext cx="3068881" cy="306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76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F09C1E-25A4-644B-B03A-076A4A7215CD}"/>
              </a:ext>
            </a:extLst>
          </p:cNvPr>
          <p:cNvSpPr>
            <a:spLocks noGrp="1"/>
          </p:cNvSpPr>
          <p:nvPr>
            <p:ph type="title"/>
          </p:nvPr>
        </p:nvSpPr>
        <p:spPr/>
        <p:txBody>
          <a:bodyPr/>
          <a:lstStyle/>
          <a:p>
            <a:r>
              <a:rPr lang="cs-CZ" dirty="0"/>
              <a:t>MĚNIČE</a:t>
            </a:r>
          </a:p>
        </p:txBody>
      </p:sp>
      <p:pic>
        <p:nvPicPr>
          <p:cNvPr id="4" name="Zástupný obsah 3">
            <a:extLst>
              <a:ext uri="{FF2B5EF4-FFF2-40B4-BE49-F238E27FC236}">
                <a16:creationId xmlns:a16="http://schemas.microsoft.com/office/drawing/2014/main" id="{658C8750-DE01-A745-ACBA-BC4297FA3E6C}"/>
              </a:ext>
            </a:extLst>
          </p:cNvPr>
          <p:cNvPicPr>
            <a:picLocks noGrp="1" noChangeAspect="1"/>
          </p:cNvPicPr>
          <p:nvPr>
            <p:ph idx="1"/>
          </p:nvPr>
        </p:nvPicPr>
        <p:blipFill>
          <a:blip r:embed="rId2"/>
          <a:stretch>
            <a:fillRect/>
          </a:stretch>
        </p:blipFill>
        <p:spPr>
          <a:xfrm>
            <a:off x="1738630" y="1690688"/>
            <a:ext cx="1765300" cy="2082800"/>
          </a:xfrm>
        </p:spPr>
      </p:pic>
      <p:pic>
        <p:nvPicPr>
          <p:cNvPr id="5" name="Obrázek 4">
            <a:extLst>
              <a:ext uri="{FF2B5EF4-FFF2-40B4-BE49-F238E27FC236}">
                <a16:creationId xmlns:a16="http://schemas.microsoft.com/office/drawing/2014/main" id="{9689B07A-2264-CF49-9063-BA3BFA01E426}"/>
              </a:ext>
            </a:extLst>
          </p:cNvPr>
          <p:cNvPicPr>
            <a:picLocks noChangeAspect="1"/>
          </p:cNvPicPr>
          <p:nvPr/>
        </p:nvPicPr>
        <p:blipFill>
          <a:blip r:embed="rId3"/>
          <a:stretch>
            <a:fillRect/>
          </a:stretch>
        </p:blipFill>
        <p:spPr>
          <a:xfrm>
            <a:off x="1738630" y="4057651"/>
            <a:ext cx="1765300" cy="2082800"/>
          </a:xfrm>
          <a:prstGeom prst="rect">
            <a:avLst/>
          </a:prstGeom>
        </p:spPr>
      </p:pic>
      <p:pic>
        <p:nvPicPr>
          <p:cNvPr id="6" name="Obrázek 5">
            <a:extLst>
              <a:ext uri="{FF2B5EF4-FFF2-40B4-BE49-F238E27FC236}">
                <a16:creationId xmlns:a16="http://schemas.microsoft.com/office/drawing/2014/main" id="{CA880C56-17F4-8245-A08B-97B2595B1A69}"/>
              </a:ext>
            </a:extLst>
          </p:cNvPr>
          <p:cNvPicPr>
            <a:picLocks noChangeAspect="1"/>
          </p:cNvPicPr>
          <p:nvPr/>
        </p:nvPicPr>
        <p:blipFill>
          <a:blip r:embed="rId4"/>
          <a:stretch>
            <a:fillRect/>
          </a:stretch>
        </p:blipFill>
        <p:spPr>
          <a:xfrm>
            <a:off x="4987290" y="1878489"/>
            <a:ext cx="1765300" cy="2082800"/>
          </a:xfrm>
          <a:prstGeom prst="rect">
            <a:avLst/>
          </a:prstGeom>
        </p:spPr>
      </p:pic>
      <p:pic>
        <p:nvPicPr>
          <p:cNvPr id="7" name="Obrázek 6">
            <a:extLst>
              <a:ext uri="{FF2B5EF4-FFF2-40B4-BE49-F238E27FC236}">
                <a16:creationId xmlns:a16="http://schemas.microsoft.com/office/drawing/2014/main" id="{D9B6B663-8889-2142-8798-DD6D008AF5D2}"/>
              </a:ext>
            </a:extLst>
          </p:cNvPr>
          <p:cNvPicPr>
            <a:picLocks noChangeAspect="1"/>
          </p:cNvPicPr>
          <p:nvPr/>
        </p:nvPicPr>
        <p:blipFill>
          <a:blip r:embed="rId5"/>
          <a:stretch>
            <a:fillRect/>
          </a:stretch>
        </p:blipFill>
        <p:spPr>
          <a:xfrm>
            <a:off x="4987290" y="4057651"/>
            <a:ext cx="1765300" cy="2082800"/>
          </a:xfrm>
          <a:prstGeom prst="rect">
            <a:avLst/>
          </a:prstGeom>
        </p:spPr>
      </p:pic>
      <p:sp>
        <p:nvSpPr>
          <p:cNvPr id="8" name="TextovéPole 7">
            <a:extLst>
              <a:ext uri="{FF2B5EF4-FFF2-40B4-BE49-F238E27FC236}">
                <a16:creationId xmlns:a16="http://schemas.microsoft.com/office/drawing/2014/main" id="{918FEDC7-F8DB-5547-9797-9F203DEA6336}"/>
              </a:ext>
            </a:extLst>
          </p:cNvPr>
          <p:cNvSpPr txBox="1"/>
          <p:nvPr/>
        </p:nvSpPr>
        <p:spPr>
          <a:xfrm>
            <a:off x="6986270" y="2178090"/>
            <a:ext cx="2340610" cy="1107996"/>
          </a:xfrm>
          <a:prstGeom prst="rect">
            <a:avLst/>
          </a:prstGeom>
          <a:noFill/>
        </p:spPr>
        <p:txBody>
          <a:bodyPr wrap="square" rtlCol="0">
            <a:spAutoFit/>
          </a:bodyPr>
          <a:lstStyle/>
          <a:p>
            <a:r>
              <a:rPr lang="cs-CZ" sz="2400" dirty="0"/>
              <a:t>Usměrňovače</a:t>
            </a:r>
          </a:p>
          <a:p>
            <a:r>
              <a:rPr lang="cs-CZ" sz="2400" dirty="0"/>
              <a:t>Řízené / neřízené</a:t>
            </a:r>
          </a:p>
          <a:p>
            <a:endParaRPr lang="cs-CZ" dirty="0"/>
          </a:p>
        </p:txBody>
      </p:sp>
      <p:sp>
        <p:nvSpPr>
          <p:cNvPr id="9" name="TextovéPole 8">
            <a:extLst>
              <a:ext uri="{FF2B5EF4-FFF2-40B4-BE49-F238E27FC236}">
                <a16:creationId xmlns:a16="http://schemas.microsoft.com/office/drawing/2014/main" id="{29C38454-5D86-8E4D-B70B-52B661C46E7A}"/>
              </a:ext>
            </a:extLst>
          </p:cNvPr>
          <p:cNvSpPr txBox="1"/>
          <p:nvPr/>
        </p:nvSpPr>
        <p:spPr>
          <a:xfrm>
            <a:off x="9560560" y="2178090"/>
            <a:ext cx="2340610" cy="461665"/>
          </a:xfrm>
          <a:prstGeom prst="rect">
            <a:avLst/>
          </a:prstGeom>
          <a:noFill/>
        </p:spPr>
        <p:txBody>
          <a:bodyPr wrap="square" rtlCol="0">
            <a:spAutoFit/>
          </a:bodyPr>
          <a:lstStyle/>
          <a:p>
            <a:r>
              <a:rPr lang="cs-CZ" sz="2400" dirty="0"/>
              <a:t>Pulsní měniče</a:t>
            </a:r>
          </a:p>
        </p:txBody>
      </p:sp>
      <p:sp>
        <p:nvSpPr>
          <p:cNvPr id="10" name="TextovéPole 9">
            <a:extLst>
              <a:ext uri="{FF2B5EF4-FFF2-40B4-BE49-F238E27FC236}">
                <a16:creationId xmlns:a16="http://schemas.microsoft.com/office/drawing/2014/main" id="{4FCFACB1-10CA-1540-87EA-3AEABB1FFF02}"/>
              </a:ext>
            </a:extLst>
          </p:cNvPr>
          <p:cNvSpPr txBox="1"/>
          <p:nvPr/>
        </p:nvSpPr>
        <p:spPr>
          <a:xfrm>
            <a:off x="7273925" y="4868218"/>
            <a:ext cx="1765300" cy="461665"/>
          </a:xfrm>
          <a:prstGeom prst="rect">
            <a:avLst/>
          </a:prstGeom>
          <a:noFill/>
        </p:spPr>
        <p:txBody>
          <a:bodyPr wrap="square" rtlCol="0">
            <a:spAutoFit/>
          </a:bodyPr>
          <a:lstStyle/>
          <a:p>
            <a:r>
              <a:rPr lang="cs-CZ" sz="2400" dirty="0"/>
              <a:t>Střídače</a:t>
            </a:r>
          </a:p>
        </p:txBody>
      </p:sp>
      <p:sp>
        <p:nvSpPr>
          <p:cNvPr id="11" name="TextovéPole 10">
            <a:extLst>
              <a:ext uri="{FF2B5EF4-FFF2-40B4-BE49-F238E27FC236}">
                <a16:creationId xmlns:a16="http://schemas.microsoft.com/office/drawing/2014/main" id="{090F3D21-5362-E74A-ABCA-EBA492843F66}"/>
              </a:ext>
            </a:extLst>
          </p:cNvPr>
          <p:cNvSpPr txBox="1"/>
          <p:nvPr/>
        </p:nvSpPr>
        <p:spPr>
          <a:xfrm>
            <a:off x="9478010" y="4929178"/>
            <a:ext cx="2340610" cy="830997"/>
          </a:xfrm>
          <a:prstGeom prst="rect">
            <a:avLst/>
          </a:prstGeom>
          <a:noFill/>
        </p:spPr>
        <p:txBody>
          <a:bodyPr wrap="square" rtlCol="0">
            <a:spAutoFit/>
          </a:bodyPr>
          <a:lstStyle/>
          <a:p>
            <a:r>
              <a:rPr lang="cs-CZ" sz="2400" dirty="0"/>
              <a:t>Frekvenční měniče</a:t>
            </a:r>
          </a:p>
        </p:txBody>
      </p:sp>
    </p:spTree>
    <p:extLst>
      <p:ext uri="{BB962C8B-B14F-4D97-AF65-F5344CB8AC3E}">
        <p14:creationId xmlns:p14="http://schemas.microsoft.com/office/powerpoint/2010/main" val="2411327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CE338C-49C5-814A-A113-63FA9F9373B2}"/>
              </a:ext>
            </a:extLst>
          </p:cNvPr>
          <p:cNvSpPr>
            <a:spLocks noGrp="1"/>
          </p:cNvSpPr>
          <p:nvPr>
            <p:ph type="title"/>
          </p:nvPr>
        </p:nvSpPr>
        <p:spPr/>
        <p:txBody>
          <a:bodyPr/>
          <a:lstStyle/>
          <a:p>
            <a:r>
              <a:rPr lang="cs-CZ" dirty="0"/>
              <a:t>MĚNIČE</a:t>
            </a:r>
          </a:p>
        </p:txBody>
      </p:sp>
      <p:sp>
        <p:nvSpPr>
          <p:cNvPr id="3" name="Zástupný obsah 2">
            <a:extLst>
              <a:ext uri="{FF2B5EF4-FFF2-40B4-BE49-F238E27FC236}">
                <a16:creationId xmlns:a16="http://schemas.microsoft.com/office/drawing/2014/main" id="{87B83B9A-28F6-EE4C-9151-9176541ED71E}"/>
              </a:ext>
            </a:extLst>
          </p:cNvPr>
          <p:cNvSpPr>
            <a:spLocks noGrp="1"/>
          </p:cNvSpPr>
          <p:nvPr>
            <p:ph idx="1"/>
          </p:nvPr>
        </p:nvSpPr>
        <p:spPr>
          <a:xfrm>
            <a:off x="838200" y="1825625"/>
            <a:ext cx="10515600" cy="4667250"/>
          </a:xfrm>
        </p:spPr>
        <p:txBody>
          <a:bodyPr/>
          <a:lstStyle/>
          <a:p>
            <a:pPr marL="0" indent="0">
              <a:buNone/>
            </a:pPr>
            <a:r>
              <a:rPr lang="cs-CZ" dirty="0"/>
              <a:t>1/</a:t>
            </a:r>
            <a:r>
              <a:rPr lang="cs-CZ" b="1" dirty="0"/>
              <a:t>Usměrňovače</a:t>
            </a:r>
          </a:p>
          <a:p>
            <a:pPr marL="0" indent="0">
              <a:buNone/>
            </a:pPr>
            <a:r>
              <a:rPr lang="cs-CZ" sz="2400" i="1" dirty="0"/>
              <a:t>Řízené / neřízené				</a:t>
            </a:r>
            <a:r>
              <a:rPr lang="cs-CZ" sz="2400" dirty="0"/>
              <a:t> </a:t>
            </a:r>
            <a:r>
              <a:rPr lang="cs-CZ" dirty="0"/>
              <a:t>3</a:t>
            </a:r>
            <a:r>
              <a:rPr lang="cs-CZ" sz="2400" dirty="0"/>
              <a:t>/</a:t>
            </a:r>
            <a:r>
              <a:rPr lang="cs-CZ" b="1" dirty="0"/>
              <a:t>Střídače</a:t>
            </a:r>
            <a:endParaRPr lang="cs-CZ" i="1" dirty="0"/>
          </a:p>
          <a:p>
            <a:endParaRPr lang="cs-CZ" dirty="0"/>
          </a:p>
          <a:p>
            <a:pPr marL="0" indent="0">
              <a:buNone/>
            </a:pPr>
            <a:r>
              <a:rPr lang="cs-CZ" dirty="0"/>
              <a:t>2/</a:t>
            </a:r>
            <a:r>
              <a:rPr lang="cs-CZ" b="1" dirty="0"/>
              <a:t>Pulsní měniče</a:t>
            </a:r>
          </a:p>
          <a:p>
            <a:pPr marL="0" indent="0">
              <a:buNone/>
            </a:pPr>
            <a:r>
              <a:rPr lang="cs-CZ" sz="2400" i="1" dirty="0"/>
              <a:t>Zvyšující/snižující</a:t>
            </a:r>
            <a:endParaRPr lang="cs-CZ" dirty="0"/>
          </a:p>
          <a:p>
            <a:pPr marL="0" indent="0">
              <a:buNone/>
            </a:pPr>
            <a:r>
              <a:rPr lang="cs-CZ" dirty="0"/>
              <a:t>						</a:t>
            </a:r>
            <a:endParaRPr lang="cs-CZ" b="1" dirty="0"/>
          </a:p>
          <a:p>
            <a:pPr marL="0" indent="0">
              <a:buNone/>
            </a:pPr>
            <a:r>
              <a:rPr lang="cs-CZ" dirty="0"/>
              <a:t>						4/</a:t>
            </a:r>
            <a:r>
              <a:rPr lang="cs-CZ" b="1" dirty="0"/>
              <a:t>Frekvenční měniče</a:t>
            </a:r>
          </a:p>
        </p:txBody>
      </p:sp>
      <p:pic>
        <p:nvPicPr>
          <p:cNvPr id="2050" name="Picture 2" descr="Měnič napětí KPO SDC-5208 pulsní měnič 24/12 V - 7/12 A 4410018 | bscom.cz">
            <a:extLst>
              <a:ext uri="{FF2B5EF4-FFF2-40B4-BE49-F238E27FC236}">
                <a16:creationId xmlns:a16="http://schemas.microsoft.com/office/drawing/2014/main" id="{A370C7C4-2E0C-7C40-A7E9-E2A40FEC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461" y="4460262"/>
            <a:ext cx="2699727" cy="203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odový usměrňovač proudu 12V- Simson | MOTOJELÍNEK.CZ - náhradní díly a  příslušentsví JAWA, ČZ, JAWA-ČZ, Simson, Stadion, Babetta a další.">
            <a:extLst>
              <a:ext uri="{FF2B5EF4-FFF2-40B4-BE49-F238E27FC236}">
                <a16:creationId xmlns:a16="http://schemas.microsoft.com/office/drawing/2014/main" id="{6F46CA6B-8471-2D4E-AF98-E9D259272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044" y="1148556"/>
            <a:ext cx="2648956" cy="1994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řídač Phoenix VE.Direct 12V/ 250VA">
            <a:extLst>
              <a:ext uri="{FF2B5EF4-FFF2-40B4-BE49-F238E27FC236}">
                <a16:creationId xmlns:a16="http://schemas.microsoft.com/office/drawing/2014/main" id="{56B87FFC-8F2F-984B-A3EE-2DE12A06E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817" y="2015721"/>
            <a:ext cx="2648957" cy="15839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HNEIDER ELECTRIC ATV12H037M2">
            <a:extLst>
              <a:ext uri="{FF2B5EF4-FFF2-40B4-BE49-F238E27FC236}">
                <a16:creationId xmlns:a16="http://schemas.microsoft.com/office/drawing/2014/main" id="{3233E50B-9B47-8D44-AA49-43445B9D7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969" y="4213682"/>
            <a:ext cx="1778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38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FE6911-7863-BD44-8421-5349B7A0937F}"/>
              </a:ext>
            </a:extLst>
          </p:cNvPr>
          <p:cNvSpPr>
            <a:spLocks noGrp="1"/>
          </p:cNvSpPr>
          <p:nvPr>
            <p:ph type="title"/>
          </p:nvPr>
        </p:nvSpPr>
        <p:spPr/>
        <p:txBody>
          <a:bodyPr/>
          <a:lstStyle/>
          <a:p>
            <a:r>
              <a:rPr lang="cs-CZ" b="1" dirty="0"/>
              <a:t>Tyristorový jednocestný řízený usměrňovač</a:t>
            </a:r>
            <a:br>
              <a:rPr lang="cs-CZ" b="1" dirty="0"/>
            </a:br>
            <a:endParaRPr lang="cs-CZ" dirty="0"/>
          </a:p>
        </p:txBody>
      </p:sp>
      <p:pic>
        <p:nvPicPr>
          <p:cNvPr id="4" name="Zástupný obsah 3">
            <a:extLst>
              <a:ext uri="{FF2B5EF4-FFF2-40B4-BE49-F238E27FC236}">
                <a16:creationId xmlns:a16="http://schemas.microsoft.com/office/drawing/2014/main" id="{3A9726BE-A7B9-364F-9BDD-E61B1D6EFBF9}"/>
              </a:ext>
            </a:extLst>
          </p:cNvPr>
          <p:cNvPicPr>
            <a:picLocks noGrp="1" noChangeAspect="1"/>
          </p:cNvPicPr>
          <p:nvPr>
            <p:ph idx="1"/>
          </p:nvPr>
        </p:nvPicPr>
        <p:blipFill>
          <a:blip r:embed="rId2"/>
          <a:stretch>
            <a:fillRect/>
          </a:stretch>
        </p:blipFill>
        <p:spPr>
          <a:xfrm>
            <a:off x="838200" y="1690688"/>
            <a:ext cx="4470400" cy="3454400"/>
          </a:xfrm>
        </p:spPr>
      </p:pic>
      <p:pic>
        <p:nvPicPr>
          <p:cNvPr id="5" name="Obrázek 4">
            <a:extLst>
              <a:ext uri="{FF2B5EF4-FFF2-40B4-BE49-F238E27FC236}">
                <a16:creationId xmlns:a16="http://schemas.microsoft.com/office/drawing/2014/main" id="{CDEDDE42-18C5-9D41-852F-457E8E61F3E5}"/>
              </a:ext>
            </a:extLst>
          </p:cNvPr>
          <p:cNvPicPr>
            <a:picLocks noChangeAspect="1"/>
          </p:cNvPicPr>
          <p:nvPr/>
        </p:nvPicPr>
        <p:blipFill>
          <a:blip r:embed="rId3"/>
          <a:stretch>
            <a:fillRect/>
          </a:stretch>
        </p:blipFill>
        <p:spPr>
          <a:xfrm>
            <a:off x="5918201" y="1220788"/>
            <a:ext cx="5080000" cy="2616200"/>
          </a:xfrm>
          <a:prstGeom prst="rect">
            <a:avLst/>
          </a:prstGeom>
        </p:spPr>
      </p:pic>
      <p:pic>
        <p:nvPicPr>
          <p:cNvPr id="6" name="Obrázek 5">
            <a:extLst>
              <a:ext uri="{FF2B5EF4-FFF2-40B4-BE49-F238E27FC236}">
                <a16:creationId xmlns:a16="http://schemas.microsoft.com/office/drawing/2014/main" id="{845AE583-6A9A-DF44-86FB-47EFD412D78A}"/>
              </a:ext>
            </a:extLst>
          </p:cNvPr>
          <p:cNvPicPr>
            <a:picLocks noChangeAspect="1"/>
          </p:cNvPicPr>
          <p:nvPr/>
        </p:nvPicPr>
        <p:blipFill>
          <a:blip r:embed="rId4"/>
          <a:stretch>
            <a:fillRect/>
          </a:stretch>
        </p:blipFill>
        <p:spPr>
          <a:xfrm>
            <a:off x="6050281" y="3876675"/>
            <a:ext cx="5080000" cy="2616200"/>
          </a:xfrm>
          <a:prstGeom prst="rect">
            <a:avLst/>
          </a:prstGeom>
        </p:spPr>
      </p:pic>
    </p:spTree>
    <p:extLst>
      <p:ext uri="{BB962C8B-B14F-4D97-AF65-F5344CB8AC3E}">
        <p14:creationId xmlns:p14="http://schemas.microsoft.com/office/powerpoint/2010/main" val="3390579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C375C4-E303-A343-867F-018E8000A9EB}"/>
              </a:ext>
            </a:extLst>
          </p:cNvPr>
          <p:cNvSpPr>
            <a:spLocks noGrp="1"/>
          </p:cNvSpPr>
          <p:nvPr>
            <p:ph type="title"/>
          </p:nvPr>
        </p:nvSpPr>
        <p:spPr/>
        <p:txBody>
          <a:bodyPr/>
          <a:lstStyle/>
          <a:p>
            <a:r>
              <a:rPr lang="cs-CZ" dirty="0"/>
              <a:t>Co se nachází na obrázku ?</a:t>
            </a:r>
          </a:p>
        </p:txBody>
      </p:sp>
      <p:pic>
        <p:nvPicPr>
          <p:cNvPr id="4" name="Zástupný obsah 3">
            <a:extLst>
              <a:ext uri="{FF2B5EF4-FFF2-40B4-BE49-F238E27FC236}">
                <a16:creationId xmlns:a16="http://schemas.microsoft.com/office/drawing/2014/main" id="{1E3BDEE8-3EB1-6F4C-84F1-1F0ADCA52FF0}"/>
              </a:ext>
            </a:extLst>
          </p:cNvPr>
          <p:cNvPicPr>
            <a:picLocks noGrp="1" noChangeAspect="1"/>
          </p:cNvPicPr>
          <p:nvPr>
            <p:ph idx="1"/>
          </p:nvPr>
        </p:nvPicPr>
        <p:blipFill>
          <a:blip r:embed="rId2"/>
          <a:stretch>
            <a:fillRect/>
          </a:stretch>
        </p:blipFill>
        <p:spPr>
          <a:xfrm>
            <a:off x="1229360" y="2124234"/>
            <a:ext cx="6502400" cy="3937000"/>
          </a:xfrm>
        </p:spPr>
      </p:pic>
    </p:spTree>
    <p:extLst>
      <p:ext uri="{BB962C8B-B14F-4D97-AF65-F5344CB8AC3E}">
        <p14:creationId xmlns:p14="http://schemas.microsoft.com/office/powerpoint/2010/main" val="2759710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C9CE3-3076-1041-8520-84C4AF2EDD72}"/>
              </a:ext>
            </a:extLst>
          </p:cNvPr>
          <p:cNvSpPr>
            <a:spLocks noGrp="1"/>
          </p:cNvSpPr>
          <p:nvPr>
            <p:ph type="title"/>
          </p:nvPr>
        </p:nvSpPr>
        <p:spPr>
          <a:xfrm>
            <a:off x="838200" y="99219"/>
            <a:ext cx="10515600" cy="662782"/>
          </a:xfrm>
        </p:spPr>
        <p:txBody>
          <a:bodyPr>
            <a:normAutofit fontScale="90000"/>
          </a:bodyPr>
          <a:lstStyle/>
          <a:p>
            <a:r>
              <a:rPr lang="cs-CZ" dirty="0"/>
              <a:t>PULSNÍ MĚNIČE</a:t>
            </a:r>
          </a:p>
        </p:txBody>
      </p:sp>
      <p:sp>
        <p:nvSpPr>
          <p:cNvPr id="3" name="Zástupný obsah 2">
            <a:extLst>
              <a:ext uri="{FF2B5EF4-FFF2-40B4-BE49-F238E27FC236}">
                <a16:creationId xmlns:a16="http://schemas.microsoft.com/office/drawing/2014/main" id="{78BE2031-E94A-E04B-8656-95330472DA63}"/>
              </a:ext>
            </a:extLst>
          </p:cNvPr>
          <p:cNvSpPr>
            <a:spLocks noGrp="1"/>
          </p:cNvSpPr>
          <p:nvPr>
            <p:ph idx="1"/>
          </p:nvPr>
        </p:nvSpPr>
        <p:spPr>
          <a:xfrm>
            <a:off x="838200" y="762000"/>
            <a:ext cx="10515600" cy="5414963"/>
          </a:xfrm>
        </p:spPr>
        <p:txBody>
          <a:bodyPr/>
          <a:lstStyle/>
          <a:p>
            <a:r>
              <a:rPr lang="cs-CZ" dirty="0"/>
              <a:t>Mění stejnosměrné napětí zdroje na stejnosměrné napětí jiné hodnoty (vyšší i nižší). Nejčastěji se používají ve spínaných zdrojích nebo na řízení otáček </a:t>
            </a:r>
            <a:r>
              <a:rPr lang="cs-CZ" dirty="0" err="1"/>
              <a:t>ss</a:t>
            </a:r>
            <a:r>
              <a:rPr lang="cs-CZ" dirty="0"/>
              <a:t> motorů tzv. pulsně šířkovou modulací (PWM).</a:t>
            </a:r>
          </a:p>
        </p:txBody>
      </p:sp>
      <p:pic>
        <p:nvPicPr>
          <p:cNvPr id="4" name="Obrázek 3">
            <a:extLst>
              <a:ext uri="{FF2B5EF4-FFF2-40B4-BE49-F238E27FC236}">
                <a16:creationId xmlns:a16="http://schemas.microsoft.com/office/drawing/2014/main" id="{1CBA2C58-22D8-EC47-BA68-71CB94CE0961}"/>
              </a:ext>
            </a:extLst>
          </p:cNvPr>
          <p:cNvPicPr>
            <a:picLocks noChangeAspect="1"/>
          </p:cNvPicPr>
          <p:nvPr/>
        </p:nvPicPr>
        <p:blipFill>
          <a:blip r:embed="rId2"/>
          <a:stretch>
            <a:fillRect/>
          </a:stretch>
        </p:blipFill>
        <p:spPr>
          <a:xfrm>
            <a:off x="4377114" y="2229644"/>
            <a:ext cx="4980246" cy="4529137"/>
          </a:xfrm>
          <a:prstGeom prst="rect">
            <a:avLst/>
          </a:prstGeom>
        </p:spPr>
      </p:pic>
    </p:spTree>
    <p:extLst>
      <p:ext uri="{BB962C8B-B14F-4D97-AF65-F5344CB8AC3E}">
        <p14:creationId xmlns:p14="http://schemas.microsoft.com/office/powerpoint/2010/main" val="29636161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90A5F9-B8E1-6243-987A-E9FE01EF45F4}"/>
              </a:ext>
            </a:extLst>
          </p:cNvPr>
          <p:cNvSpPr>
            <a:spLocks noGrp="1"/>
          </p:cNvSpPr>
          <p:nvPr>
            <p:ph type="title"/>
          </p:nvPr>
        </p:nvSpPr>
        <p:spPr>
          <a:xfrm>
            <a:off x="838200" y="365125"/>
            <a:ext cx="10515600" cy="640715"/>
          </a:xfrm>
        </p:spPr>
        <p:txBody>
          <a:bodyPr>
            <a:normAutofit fontScale="90000"/>
          </a:bodyPr>
          <a:lstStyle/>
          <a:p>
            <a:r>
              <a:rPr lang="cs-CZ" dirty="0"/>
              <a:t>PULSNÍ MĚNIČE</a:t>
            </a:r>
          </a:p>
        </p:txBody>
      </p:sp>
      <p:sp>
        <p:nvSpPr>
          <p:cNvPr id="3" name="Zástupný obsah 2">
            <a:extLst>
              <a:ext uri="{FF2B5EF4-FFF2-40B4-BE49-F238E27FC236}">
                <a16:creationId xmlns:a16="http://schemas.microsoft.com/office/drawing/2014/main" id="{DD272996-CA65-7946-A7CE-B15528DDD96D}"/>
              </a:ext>
            </a:extLst>
          </p:cNvPr>
          <p:cNvSpPr>
            <a:spLocks noGrp="1"/>
          </p:cNvSpPr>
          <p:nvPr>
            <p:ph idx="1"/>
          </p:nvPr>
        </p:nvSpPr>
        <p:spPr>
          <a:xfrm>
            <a:off x="396240" y="1005840"/>
            <a:ext cx="11490960" cy="5171123"/>
          </a:xfrm>
        </p:spPr>
        <p:txBody>
          <a:bodyPr/>
          <a:lstStyle/>
          <a:p>
            <a:r>
              <a:rPr lang="cs-CZ" dirty="0"/>
              <a:t>Řídící obvod cyklicky zapíná a vypíná napájení motoru. Rekuperační dioda uzavírá obvod v době kdy je spínač vypnut a může tak protékat proud tvořený energií akumulovanou v indukčnostech motoru. Střední hodnotu napětí na motoru (a tím jeho otáčky) regulujeme poměrem doby zapnutí </a:t>
            </a:r>
            <a:r>
              <a:rPr lang="cs-CZ" dirty="0" err="1"/>
              <a:t>t</a:t>
            </a:r>
            <a:r>
              <a:rPr lang="cs-CZ" baseline="-25000" dirty="0" err="1"/>
              <a:t>z</a:t>
            </a:r>
            <a:r>
              <a:rPr lang="cs-CZ" dirty="0" err="1"/>
              <a:t>a</a:t>
            </a:r>
            <a:r>
              <a:rPr lang="cs-CZ" dirty="0"/>
              <a:t> doby vypnutí </a:t>
            </a:r>
            <a:r>
              <a:rPr lang="cs-CZ" dirty="0" err="1"/>
              <a:t>t</a:t>
            </a:r>
            <a:r>
              <a:rPr lang="cs-CZ" baseline="-25000" dirty="0" err="1"/>
              <a:t>v</a:t>
            </a:r>
            <a:endParaRPr lang="cs-CZ" dirty="0"/>
          </a:p>
        </p:txBody>
      </p:sp>
      <p:pic>
        <p:nvPicPr>
          <p:cNvPr id="4" name="Obrázek 3">
            <a:extLst>
              <a:ext uri="{FF2B5EF4-FFF2-40B4-BE49-F238E27FC236}">
                <a16:creationId xmlns:a16="http://schemas.microsoft.com/office/drawing/2014/main" id="{6350110B-894C-3B44-90BB-E20E67ADE773}"/>
              </a:ext>
            </a:extLst>
          </p:cNvPr>
          <p:cNvPicPr>
            <a:picLocks noChangeAspect="1"/>
          </p:cNvPicPr>
          <p:nvPr/>
        </p:nvPicPr>
        <p:blipFill>
          <a:blip r:embed="rId2"/>
          <a:stretch>
            <a:fillRect/>
          </a:stretch>
        </p:blipFill>
        <p:spPr>
          <a:xfrm>
            <a:off x="7020560" y="2822575"/>
            <a:ext cx="4064000" cy="3670300"/>
          </a:xfrm>
          <a:prstGeom prst="rect">
            <a:avLst/>
          </a:prstGeom>
        </p:spPr>
      </p:pic>
    </p:spTree>
    <p:extLst>
      <p:ext uri="{BB962C8B-B14F-4D97-AF65-F5344CB8AC3E}">
        <p14:creationId xmlns:p14="http://schemas.microsoft.com/office/powerpoint/2010/main" val="550172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D13F1B-A959-DE4D-97C2-8622D317FAC3}"/>
              </a:ext>
            </a:extLst>
          </p:cNvPr>
          <p:cNvSpPr>
            <a:spLocks noGrp="1"/>
          </p:cNvSpPr>
          <p:nvPr>
            <p:ph type="title"/>
          </p:nvPr>
        </p:nvSpPr>
        <p:spPr>
          <a:xfrm>
            <a:off x="838200" y="365125"/>
            <a:ext cx="10515600" cy="701675"/>
          </a:xfrm>
        </p:spPr>
        <p:txBody>
          <a:bodyPr>
            <a:normAutofit fontScale="90000"/>
          </a:bodyPr>
          <a:lstStyle/>
          <a:p>
            <a:r>
              <a:rPr lang="cs-CZ" b="1" dirty="0"/>
              <a:t>Snižující měnič</a:t>
            </a:r>
            <a:br>
              <a:rPr lang="cs-CZ" b="1" dirty="0"/>
            </a:br>
            <a:endParaRPr lang="cs-CZ" dirty="0"/>
          </a:p>
        </p:txBody>
      </p:sp>
      <p:pic>
        <p:nvPicPr>
          <p:cNvPr id="4" name="Zástupný obsah 3">
            <a:extLst>
              <a:ext uri="{FF2B5EF4-FFF2-40B4-BE49-F238E27FC236}">
                <a16:creationId xmlns:a16="http://schemas.microsoft.com/office/drawing/2014/main" id="{72FB932B-7177-D043-98DF-0DEF149032A0}"/>
              </a:ext>
            </a:extLst>
          </p:cNvPr>
          <p:cNvPicPr>
            <a:picLocks noGrp="1" noChangeAspect="1"/>
          </p:cNvPicPr>
          <p:nvPr>
            <p:ph idx="1"/>
          </p:nvPr>
        </p:nvPicPr>
        <p:blipFill>
          <a:blip r:embed="rId2"/>
          <a:stretch>
            <a:fillRect/>
          </a:stretch>
        </p:blipFill>
        <p:spPr>
          <a:xfrm>
            <a:off x="5353256" y="715962"/>
            <a:ext cx="6000544" cy="4196394"/>
          </a:xfrm>
        </p:spPr>
      </p:pic>
      <p:sp>
        <p:nvSpPr>
          <p:cNvPr id="5" name="TextovéPole 4">
            <a:extLst>
              <a:ext uri="{FF2B5EF4-FFF2-40B4-BE49-F238E27FC236}">
                <a16:creationId xmlns:a16="http://schemas.microsoft.com/office/drawing/2014/main" id="{85C213EC-535F-6C4C-92A9-8AC021C2C8CE}"/>
              </a:ext>
            </a:extLst>
          </p:cNvPr>
          <p:cNvSpPr txBox="1"/>
          <p:nvPr/>
        </p:nvSpPr>
        <p:spPr>
          <a:xfrm>
            <a:off x="396240" y="1066800"/>
            <a:ext cx="4511040" cy="3046988"/>
          </a:xfrm>
          <a:prstGeom prst="rect">
            <a:avLst/>
          </a:prstGeom>
          <a:noFill/>
        </p:spPr>
        <p:txBody>
          <a:bodyPr wrap="square" rtlCol="0">
            <a:spAutoFit/>
          </a:bodyPr>
          <a:lstStyle/>
          <a:p>
            <a:r>
              <a:rPr lang="cs-CZ" sz="2400" dirty="0"/>
              <a:t>Dokud je spínač sepnut, prochází proud cívkou do zátěže, cívka akumuluje energii, kondenzátor se nabíjí. Jakmile se spínač vypne, cívka naakumulovanou energii předává a udržuje proud zátěží, obvod se uzavírá přes diodu, kondenzátor se vybíjí.</a:t>
            </a:r>
          </a:p>
        </p:txBody>
      </p:sp>
    </p:spTree>
    <p:extLst>
      <p:ext uri="{BB962C8B-B14F-4D97-AF65-F5344CB8AC3E}">
        <p14:creationId xmlns:p14="http://schemas.microsoft.com/office/powerpoint/2010/main" val="33670345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EB660-5104-8741-8309-B156938C815C}"/>
              </a:ext>
            </a:extLst>
          </p:cNvPr>
          <p:cNvSpPr>
            <a:spLocks noGrp="1"/>
          </p:cNvSpPr>
          <p:nvPr>
            <p:ph type="title"/>
          </p:nvPr>
        </p:nvSpPr>
        <p:spPr/>
        <p:txBody>
          <a:bodyPr/>
          <a:lstStyle/>
          <a:p>
            <a:r>
              <a:rPr lang="cs-CZ" dirty="0"/>
              <a:t>Zvyšující měnič</a:t>
            </a:r>
          </a:p>
        </p:txBody>
      </p:sp>
      <p:pic>
        <p:nvPicPr>
          <p:cNvPr id="4" name="Zástupný obsah 3">
            <a:extLst>
              <a:ext uri="{FF2B5EF4-FFF2-40B4-BE49-F238E27FC236}">
                <a16:creationId xmlns:a16="http://schemas.microsoft.com/office/drawing/2014/main" id="{7795F534-F7DD-CA4B-9F7F-6F36BB011700}"/>
              </a:ext>
            </a:extLst>
          </p:cNvPr>
          <p:cNvPicPr>
            <a:picLocks noGrp="1" noChangeAspect="1"/>
          </p:cNvPicPr>
          <p:nvPr>
            <p:ph idx="1"/>
          </p:nvPr>
        </p:nvPicPr>
        <p:blipFill>
          <a:blip r:embed="rId2"/>
          <a:stretch>
            <a:fillRect/>
          </a:stretch>
        </p:blipFill>
        <p:spPr>
          <a:xfrm>
            <a:off x="6094843" y="494803"/>
            <a:ext cx="5503544" cy="3978000"/>
          </a:xfrm>
        </p:spPr>
      </p:pic>
      <p:sp>
        <p:nvSpPr>
          <p:cNvPr id="5" name="TextovéPole 4">
            <a:extLst>
              <a:ext uri="{FF2B5EF4-FFF2-40B4-BE49-F238E27FC236}">
                <a16:creationId xmlns:a16="http://schemas.microsoft.com/office/drawing/2014/main" id="{61130A49-F3A1-544A-A5BF-2A897080BD09}"/>
              </a:ext>
            </a:extLst>
          </p:cNvPr>
          <p:cNvSpPr txBox="1"/>
          <p:nvPr/>
        </p:nvSpPr>
        <p:spPr>
          <a:xfrm>
            <a:off x="593613" y="1478638"/>
            <a:ext cx="5106147" cy="4893647"/>
          </a:xfrm>
          <a:prstGeom prst="rect">
            <a:avLst/>
          </a:prstGeom>
          <a:noFill/>
        </p:spPr>
        <p:txBody>
          <a:bodyPr wrap="square" rtlCol="0">
            <a:spAutoFit/>
          </a:bodyPr>
          <a:lstStyle/>
          <a:p>
            <a:r>
              <a:rPr lang="cs-CZ" sz="2400" dirty="0"/>
              <a:t>Dokud je spínač (spínací tranzistor) sepnut, prochází proud cívkou a cívka akumuluje energii. Jakmile se spínač vypne, energie akumulovaná v cívce působí jako další zdroj, jehož napětí se přičte k napětí zdroje a kondenzátor se přes diodu nabíjí na toto zvýšené napětí. Jakmile se spínač zase sepne, nabitý kondenzátor dál předává energii do zátěže, zatímco cívka znovu akumuluje energii ze zdroje. Dioda zamezuje vybíjení kondenzátoru při sepnutém spínači. </a:t>
            </a:r>
          </a:p>
        </p:txBody>
      </p:sp>
      <p:pic>
        <p:nvPicPr>
          <p:cNvPr id="6" name="Obrázek 5">
            <a:extLst>
              <a:ext uri="{FF2B5EF4-FFF2-40B4-BE49-F238E27FC236}">
                <a16:creationId xmlns:a16="http://schemas.microsoft.com/office/drawing/2014/main" id="{E795B01D-07B0-C846-BAD4-E9FB49F281BC}"/>
              </a:ext>
            </a:extLst>
          </p:cNvPr>
          <p:cNvPicPr>
            <a:picLocks noChangeAspect="1"/>
          </p:cNvPicPr>
          <p:nvPr/>
        </p:nvPicPr>
        <p:blipFill>
          <a:blip r:embed="rId3"/>
          <a:stretch>
            <a:fillRect/>
          </a:stretch>
        </p:blipFill>
        <p:spPr>
          <a:xfrm>
            <a:off x="9612107" y="4602481"/>
            <a:ext cx="2387600" cy="2146300"/>
          </a:xfrm>
          <a:prstGeom prst="rect">
            <a:avLst/>
          </a:prstGeom>
        </p:spPr>
      </p:pic>
      <p:sp>
        <p:nvSpPr>
          <p:cNvPr id="7" name="TextovéPole 6">
            <a:extLst>
              <a:ext uri="{FF2B5EF4-FFF2-40B4-BE49-F238E27FC236}">
                <a16:creationId xmlns:a16="http://schemas.microsoft.com/office/drawing/2014/main" id="{65A318FA-CC25-8E48-AA7E-7A8E147A1404}"/>
              </a:ext>
            </a:extLst>
          </p:cNvPr>
          <p:cNvSpPr txBox="1"/>
          <p:nvPr/>
        </p:nvSpPr>
        <p:spPr>
          <a:xfrm>
            <a:off x="5860256" y="4564244"/>
            <a:ext cx="3591355" cy="2031325"/>
          </a:xfrm>
          <a:prstGeom prst="rect">
            <a:avLst/>
          </a:prstGeom>
          <a:noFill/>
        </p:spPr>
        <p:txBody>
          <a:bodyPr wrap="square" rtlCol="0">
            <a:spAutoFit/>
          </a:bodyPr>
          <a:lstStyle/>
          <a:p>
            <a:r>
              <a:rPr lang="cs-CZ" dirty="0"/>
              <a:t>Pokud by nebyl zapojený kondenzátor, napěťová špička naindukovaná v cívce by jen krátkodobě zvýšila napětí na zátěži (jak ukazuje průběh vpravo) a po dobu sepnutí spínače by na zátěži bylo nulové napětí.</a:t>
            </a:r>
          </a:p>
        </p:txBody>
      </p:sp>
    </p:spTree>
    <p:extLst>
      <p:ext uri="{BB962C8B-B14F-4D97-AF65-F5344CB8AC3E}">
        <p14:creationId xmlns:p14="http://schemas.microsoft.com/office/powerpoint/2010/main" val="3070078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409CE-EE94-4E42-901C-D42A5E160187}"/>
              </a:ext>
            </a:extLst>
          </p:cNvPr>
          <p:cNvSpPr>
            <a:spLocks noGrp="1"/>
          </p:cNvSpPr>
          <p:nvPr>
            <p:ph type="title"/>
          </p:nvPr>
        </p:nvSpPr>
        <p:spPr/>
        <p:txBody>
          <a:bodyPr/>
          <a:lstStyle/>
          <a:p>
            <a:r>
              <a:rPr lang="cs-CZ" dirty="0"/>
              <a:t>Střídače</a:t>
            </a:r>
          </a:p>
        </p:txBody>
      </p:sp>
      <p:sp>
        <p:nvSpPr>
          <p:cNvPr id="3" name="Zástupný obsah 2">
            <a:extLst>
              <a:ext uri="{FF2B5EF4-FFF2-40B4-BE49-F238E27FC236}">
                <a16:creationId xmlns:a16="http://schemas.microsoft.com/office/drawing/2014/main" id="{E6029044-6813-674A-87E3-085C9ED59622}"/>
              </a:ext>
            </a:extLst>
          </p:cNvPr>
          <p:cNvSpPr>
            <a:spLocks noGrp="1"/>
          </p:cNvSpPr>
          <p:nvPr>
            <p:ph idx="1"/>
          </p:nvPr>
        </p:nvSpPr>
        <p:spPr>
          <a:xfrm>
            <a:off x="838200" y="1254369"/>
            <a:ext cx="10515600" cy="4922594"/>
          </a:xfrm>
        </p:spPr>
        <p:txBody>
          <a:bodyPr>
            <a:normAutofit/>
          </a:bodyPr>
          <a:lstStyle/>
          <a:p>
            <a:pPr marL="0" indent="0">
              <a:buNone/>
            </a:pPr>
            <a:r>
              <a:rPr lang="cs-CZ" dirty="0" err="1"/>
              <a:t>Střídače</a:t>
            </a:r>
            <a:r>
              <a:rPr lang="cs-CZ" dirty="0"/>
              <a:t> jsou polovodičové měniče, které mění stejnosměrné napětí na střídavé. Z hlediska tvaru výstupního napětí mohou být </a:t>
            </a:r>
            <a:r>
              <a:rPr lang="cs-CZ" dirty="0" err="1"/>
              <a:t>střídače</a:t>
            </a:r>
            <a:r>
              <a:rPr lang="cs-CZ" dirty="0"/>
              <a:t> s </a:t>
            </a:r>
          </a:p>
          <a:p>
            <a:r>
              <a:rPr lang="cs-CZ" dirty="0"/>
              <a:t>harmonickým výstupním napětím </a:t>
            </a:r>
          </a:p>
          <a:p>
            <a:r>
              <a:rPr lang="cs-CZ" dirty="0"/>
              <a:t>obdélníkovým výstupním napětím (</a:t>
            </a:r>
            <a:r>
              <a:rPr lang="cs-CZ" dirty="0" err="1"/>
              <a:t>častější</a:t>
            </a:r>
            <a:r>
              <a:rPr lang="cs-CZ" dirty="0"/>
              <a:t> případ),</a:t>
            </a:r>
            <a:br>
              <a:rPr lang="cs-CZ" dirty="0"/>
            </a:br>
            <a:endParaRPr lang="cs-CZ" dirty="0"/>
          </a:p>
          <a:p>
            <a:r>
              <a:rPr lang="cs-CZ" dirty="0"/>
              <a:t>Základem každého </a:t>
            </a:r>
            <a:r>
              <a:rPr lang="cs-CZ" dirty="0" err="1"/>
              <a:t>střídače</a:t>
            </a:r>
            <a:r>
              <a:rPr lang="cs-CZ" dirty="0"/>
              <a:t> jsou </a:t>
            </a:r>
            <a:r>
              <a:rPr lang="cs-CZ" dirty="0" err="1"/>
              <a:t>řízene</a:t>
            </a:r>
            <a:r>
              <a:rPr lang="cs-CZ" dirty="0"/>
              <a:t>́ polovodičové spínače, </a:t>
            </a:r>
            <a:r>
              <a:rPr lang="cs-CZ" b="1" dirty="0"/>
              <a:t>tranzistor </a:t>
            </a:r>
            <a:r>
              <a:rPr lang="cs-CZ" dirty="0"/>
              <a:t>–pro výkony do </a:t>
            </a:r>
            <a:r>
              <a:rPr lang="cs-CZ" dirty="0" err="1"/>
              <a:t>řádu</a:t>
            </a:r>
            <a:r>
              <a:rPr lang="cs-CZ" dirty="0"/>
              <a:t> stovek kW, nebo </a:t>
            </a:r>
            <a:r>
              <a:rPr lang="cs-CZ" b="1" dirty="0"/>
              <a:t>tyristor </a:t>
            </a:r>
            <a:r>
              <a:rPr lang="cs-CZ" dirty="0"/>
              <a:t>pro výkony větší. Velkou výhodou tranzistorů je, </a:t>
            </a:r>
            <a:r>
              <a:rPr lang="cs-CZ" dirty="0" err="1"/>
              <a:t>že</a:t>
            </a:r>
            <a:r>
              <a:rPr lang="cs-CZ" dirty="0"/>
              <a:t> se </a:t>
            </a:r>
            <a:r>
              <a:rPr lang="cs-CZ" dirty="0" err="1"/>
              <a:t>dokážou</a:t>
            </a:r>
            <a:r>
              <a:rPr lang="cs-CZ" dirty="0"/>
              <a:t> samy vypnout a mohou dosahovat velkých spínacích frekvencí (desítky kHz). </a:t>
            </a:r>
            <a:br>
              <a:rPr lang="cs-CZ" dirty="0"/>
            </a:br>
            <a:r>
              <a:rPr lang="cs-CZ" dirty="0" err="1"/>
              <a:t>Nejrozšířenější</a:t>
            </a:r>
            <a:r>
              <a:rPr lang="cs-CZ" dirty="0"/>
              <a:t> je tzv. </a:t>
            </a:r>
            <a:r>
              <a:rPr lang="cs-CZ" dirty="0" err="1"/>
              <a:t>střídac</a:t>
            </a:r>
            <a:r>
              <a:rPr lang="cs-CZ" dirty="0"/>
              <a:t>̌ v můstkovém zapojení, který si dále popíšeme </a:t>
            </a:r>
          </a:p>
          <a:p>
            <a:endParaRPr lang="cs-CZ" dirty="0"/>
          </a:p>
        </p:txBody>
      </p:sp>
    </p:spTree>
    <p:extLst>
      <p:ext uri="{BB962C8B-B14F-4D97-AF65-F5344CB8AC3E}">
        <p14:creationId xmlns:p14="http://schemas.microsoft.com/office/powerpoint/2010/main" val="31372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A1800-A322-7442-BD45-C520B59FED74}"/>
              </a:ext>
            </a:extLst>
          </p:cNvPr>
          <p:cNvSpPr>
            <a:spLocks noGrp="1"/>
          </p:cNvSpPr>
          <p:nvPr>
            <p:ph type="title"/>
          </p:nvPr>
        </p:nvSpPr>
        <p:spPr/>
        <p:txBody>
          <a:bodyPr/>
          <a:lstStyle/>
          <a:p>
            <a:r>
              <a:rPr lang="cs-CZ" b="1" dirty="0"/>
              <a:t>PN přechod propustně polarizovaný</a:t>
            </a:r>
            <a:endParaRPr lang="cs-CZ" dirty="0"/>
          </a:p>
        </p:txBody>
      </p:sp>
      <p:sp>
        <p:nvSpPr>
          <p:cNvPr id="3" name="Zástupný obsah 2">
            <a:extLst>
              <a:ext uri="{FF2B5EF4-FFF2-40B4-BE49-F238E27FC236}">
                <a16:creationId xmlns:a16="http://schemas.microsoft.com/office/drawing/2014/main" id="{6CB0580C-64AE-4D46-B7DF-DC6AD8020E5E}"/>
              </a:ext>
            </a:extLst>
          </p:cNvPr>
          <p:cNvSpPr>
            <a:spLocks noGrp="1"/>
          </p:cNvSpPr>
          <p:nvPr>
            <p:ph idx="1"/>
          </p:nvPr>
        </p:nvSpPr>
        <p:spPr>
          <a:xfrm>
            <a:off x="838200" y="1280160"/>
            <a:ext cx="10515600" cy="5212715"/>
          </a:xfrm>
        </p:spPr>
        <p:txBody>
          <a:bodyPr/>
          <a:lstStyle/>
          <a:p>
            <a:r>
              <a:rPr lang="cs-CZ" b="1" dirty="0"/>
              <a:t>Vnější napětí</a:t>
            </a:r>
            <a:r>
              <a:rPr lang="cs-CZ" dirty="0"/>
              <a:t> připojené s opačnou polaritou než má difuzní napětí působí na volné nosiče tak, že </a:t>
            </a:r>
            <a:r>
              <a:rPr lang="cs-CZ" b="1" dirty="0"/>
              <a:t>kladná polarita</a:t>
            </a:r>
            <a:r>
              <a:rPr lang="cs-CZ" dirty="0"/>
              <a:t> vnějšího napětí u polovodiče P </a:t>
            </a:r>
            <a:r>
              <a:rPr lang="cs-CZ" b="1" dirty="0"/>
              <a:t>odpuzuje díry</a:t>
            </a:r>
            <a:r>
              <a:rPr lang="cs-CZ" dirty="0"/>
              <a:t> a </a:t>
            </a:r>
            <a:r>
              <a:rPr lang="cs-CZ" b="1" dirty="0"/>
              <a:t>záporná polarita</a:t>
            </a:r>
            <a:r>
              <a:rPr lang="cs-CZ" dirty="0"/>
              <a:t> vnějšího napětí u polovodiče N </a:t>
            </a:r>
            <a:r>
              <a:rPr lang="cs-CZ" b="1" dirty="0"/>
              <a:t>odpuzuje elektrony</a:t>
            </a:r>
            <a:r>
              <a:rPr lang="cs-CZ" dirty="0"/>
              <a:t> a </a:t>
            </a:r>
            <a:r>
              <a:rPr lang="cs-CZ" b="1" dirty="0"/>
              <a:t>tlačí je směrem k přechodu</a:t>
            </a:r>
            <a:r>
              <a:rPr lang="cs-CZ" dirty="0"/>
              <a:t>. Tak dojde ke zmenšení vyprázdněné oblasti a pokud má vnější napětí větší hodnotu než difuzní napětí, tak </a:t>
            </a:r>
            <a:r>
              <a:rPr lang="cs-CZ" b="1" dirty="0"/>
              <a:t>vyprázdněná oblast vymizí </a:t>
            </a:r>
            <a:r>
              <a:rPr lang="cs-CZ" dirty="0"/>
              <a:t>a proud vnějšího obvodu může volně protékat polovodičovým přechodem.</a:t>
            </a:r>
          </a:p>
        </p:txBody>
      </p:sp>
      <p:pic>
        <p:nvPicPr>
          <p:cNvPr id="4" name="Obrázek 3">
            <a:extLst>
              <a:ext uri="{FF2B5EF4-FFF2-40B4-BE49-F238E27FC236}">
                <a16:creationId xmlns:a16="http://schemas.microsoft.com/office/drawing/2014/main" id="{25DC6401-0642-8249-93A2-8AD99F50D4ED}"/>
              </a:ext>
            </a:extLst>
          </p:cNvPr>
          <p:cNvPicPr>
            <a:picLocks noChangeAspect="1"/>
          </p:cNvPicPr>
          <p:nvPr/>
        </p:nvPicPr>
        <p:blipFill>
          <a:blip r:embed="rId2"/>
          <a:stretch>
            <a:fillRect/>
          </a:stretch>
        </p:blipFill>
        <p:spPr>
          <a:xfrm>
            <a:off x="1630172" y="4321175"/>
            <a:ext cx="3810000" cy="2171700"/>
          </a:xfrm>
          <a:prstGeom prst="rect">
            <a:avLst/>
          </a:prstGeom>
        </p:spPr>
      </p:pic>
      <p:pic>
        <p:nvPicPr>
          <p:cNvPr id="5" name="Obrázek 4">
            <a:extLst>
              <a:ext uri="{FF2B5EF4-FFF2-40B4-BE49-F238E27FC236}">
                <a16:creationId xmlns:a16="http://schemas.microsoft.com/office/drawing/2014/main" id="{B315D737-093D-484D-AC59-F803ADB9F388}"/>
              </a:ext>
            </a:extLst>
          </p:cNvPr>
          <p:cNvPicPr>
            <a:picLocks noChangeAspect="1"/>
          </p:cNvPicPr>
          <p:nvPr/>
        </p:nvPicPr>
        <p:blipFill>
          <a:blip r:embed="rId3"/>
          <a:stretch>
            <a:fillRect/>
          </a:stretch>
        </p:blipFill>
        <p:spPr>
          <a:xfrm>
            <a:off x="6739130" y="4199256"/>
            <a:ext cx="3822698" cy="2293619"/>
          </a:xfrm>
          <a:prstGeom prst="rect">
            <a:avLst/>
          </a:prstGeom>
        </p:spPr>
      </p:pic>
    </p:spTree>
    <p:extLst>
      <p:ext uri="{BB962C8B-B14F-4D97-AF65-F5344CB8AC3E}">
        <p14:creationId xmlns:p14="http://schemas.microsoft.com/office/powerpoint/2010/main" val="33388447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6F6003D-33BF-5F47-8A1D-FAA2A04645DC}"/>
              </a:ext>
            </a:extLst>
          </p:cNvPr>
          <p:cNvPicPr>
            <a:picLocks noGrp="1" noChangeAspect="1"/>
          </p:cNvPicPr>
          <p:nvPr>
            <p:ph idx="1"/>
          </p:nvPr>
        </p:nvPicPr>
        <p:blipFill>
          <a:blip r:embed="rId2"/>
          <a:stretch>
            <a:fillRect/>
          </a:stretch>
        </p:blipFill>
        <p:spPr>
          <a:xfrm>
            <a:off x="1941709" y="3045480"/>
            <a:ext cx="8308581" cy="3375361"/>
          </a:xfrm>
        </p:spPr>
      </p:pic>
      <p:sp>
        <p:nvSpPr>
          <p:cNvPr id="5" name="TextovéPole 4">
            <a:extLst>
              <a:ext uri="{FF2B5EF4-FFF2-40B4-BE49-F238E27FC236}">
                <a16:creationId xmlns:a16="http://schemas.microsoft.com/office/drawing/2014/main" id="{AC9BB275-3B8C-1A48-B76F-6120B3ADCFC3}"/>
              </a:ext>
            </a:extLst>
          </p:cNvPr>
          <p:cNvSpPr txBox="1"/>
          <p:nvPr/>
        </p:nvSpPr>
        <p:spPr>
          <a:xfrm>
            <a:off x="487680" y="367824"/>
            <a:ext cx="10881360" cy="2677656"/>
          </a:xfrm>
          <a:prstGeom prst="rect">
            <a:avLst/>
          </a:prstGeom>
          <a:noFill/>
        </p:spPr>
        <p:txBody>
          <a:bodyPr wrap="square" rtlCol="0">
            <a:spAutoFit/>
          </a:bodyPr>
          <a:lstStyle/>
          <a:p>
            <a:r>
              <a:rPr lang="cs-CZ" sz="2400" b="1" dirty="0"/>
              <a:t>Popis funkce jednofázového střídače</a:t>
            </a:r>
          </a:p>
          <a:p>
            <a:r>
              <a:rPr lang="cs-CZ" sz="2400" dirty="0"/>
              <a:t>Střídač se napájí stejnosměrným napětím U, proud do zátěže </a:t>
            </a:r>
            <a:r>
              <a:rPr lang="cs-CZ" sz="2400" dirty="0" err="1"/>
              <a:t>R</a:t>
            </a:r>
            <a:r>
              <a:rPr lang="cs-CZ" sz="2400" dirty="0"/>
              <a:t> teče střídavě tyristory T</a:t>
            </a:r>
            <a:r>
              <a:rPr lang="cs-CZ" sz="2400" baseline="-25000" dirty="0"/>
              <a:t>1</a:t>
            </a:r>
            <a:r>
              <a:rPr lang="cs-CZ" sz="2400" dirty="0"/>
              <a:t>, T</a:t>
            </a:r>
            <a:r>
              <a:rPr lang="cs-CZ" sz="2400" baseline="-25000" dirty="0"/>
              <a:t>2</a:t>
            </a:r>
            <a:r>
              <a:rPr lang="cs-CZ" sz="2400" dirty="0"/>
              <a:t> kladné napětí nebo T</a:t>
            </a:r>
            <a:r>
              <a:rPr lang="cs-CZ" sz="2400" baseline="-25000" dirty="0"/>
              <a:t>3</a:t>
            </a:r>
            <a:r>
              <a:rPr lang="cs-CZ" sz="2400" dirty="0"/>
              <a:t>, T</a:t>
            </a:r>
            <a:r>
              <a:rPr lang="cs-CZ" sz="2400" baseline="-25000" dirty="0"/>
              <a:t>4</a:t>
            </a:r>
            <a:r>
              <a:rPr lang="cs-CZ" sz="2400" dirty="0"/>
              <a:t> záporné napětí. Tak se střídavým spínáním tyristorů ze stejnosměrného napětí získá časově proměnné U. Tyristory regulující střídavý proud vypínají při průchodu proudu nulou - nastává síťová komutace tyristorů. Spínacími prvky mohou být i diody, nebo výkonové tranzistory. Pokud střídač napájí induktivní zátěž, jsou k tyristorům zapojeny antiparalelně diody. </a:t>
            </a:r>
          </a:p>
        </p:txBody>
      </p:sp>
    </p:spTree>
    <p:extLst>
      <p:ext uri="{BB962C8B-B14F-4D97-AF65-F5344CB8AC3E}">
        <p14:creationId xmlns:p14="http://schemas.microsoft.com/office/powerpoint/2010/main" val="1703342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D48628-8EBB-054C-AC08-9292A5E703B7}"/>
              </a:ext>
            </a:extLst>
          </p:cNvPr>
          <p:cNvSpPr>
            <a:spLocks noGrp="1"/>
          </p:cNvSpPr>
          <p:nvPr>
            <p:ph type="title"/>
          </p:nvPr>
        </p:nvSpPr>
        <p:spPr>
          <a:xfrm>
            <a:off x="838200" y="365126"/>
            <a:ext cx="10515600" cy="315912"/>
          </a:xfrm>
        </p:spPr>
        <p:txBody>
          <a:bodyPr>
            <a:normAutofit fontScale="90000"/>
          </a:bodyPr>
          <a:lstStyle/>
          <a:p>
            <a:r>
              <a:rPr lang="cs-CZ" dirty="0"/>
              <a:t>STŘÍDAČE</a:t>
            </a:r>
          </a:p>
        </p:txBody>
      </p:sp>
      <p:sp>
        <p:nvSpPr>
          <p:cNvPr id="3" name="Zástupný obsah 2">
            <a:extLst>
              <a:ext uri="{FF2B5EF4-FFF2-40B4-BE49-F238E27FC236}">
                <a16:creationId xmlns:a16="http://schemas.microsoft.com/office/drawing/2014/main" id="{A5354D3F-0871-3645-B881-C7531737C79D}"/>
              </a:ext>
            </a:extLst>
          </p:cNvPr>
          <p:cNvSpPr>
            <a:spLocks noGrp="1"/>
          </p:cNvSpPr>
          <p:nvPr>
            <p:ph idx="1"/>
          </p:nvPr>
        </p:nvSpPr>
        <p:spPr>
          <a:xfrm>
            <a:off x="838200" y="944879"/>
            <a:ext cx="10515600" cy="5795889"/>
          </a:xfrm>
        </p:spPr>
        <p:txBody>
          <a:bodyPr>
            <a:normAutofit fontScale="92500" lnSpcReduction="20000"/>
          </a:bodyPr>
          <a:lstStyle/>
          <a:p>
            <a:r>
              <a:rPr lang="cs-CZ" dirty="0"/>
              <a:t>V grafu výstupního napětí je</a:t>
            </a:r>
            <a:br>
              <a:rPr lang="cs-CZ" dirty="0"/>
            </a:br>
            <a:r>
              <a:rPr lang="cs-CZ" dirty="0"/>
              <a:t>na počátku nulové́ napětí, </a:t>
            </a:r>
            <a:br>
              <a:rPr lang="cs-CZ" dirty="0"/>
            </a:br>
            <a:r>
              <a:rPr lang="cs-CZ" dirty="0"/>
              <a:t>není sepnut </a:t>
            </a:r>
            <a:r>
              <a:rPr lang="cs-CZ" dirty="0" err="1"/>
              <a:t>žádny</a:t>
            </a:r>
            <a:r>
              <a:rPr lang="cs-CZ" dirty="0"/>
              <a:t>́ z tranzistorů.</a:t>
            </a:r>
            <a:br>
              <a:rPr lang="cs-CZ" dirty="0"/>
            </a:br>
            <a:r>
              <a:rPr lang="cs-CZ" dirty="0"/>
              <a:t>Po sepnutí tranzistoru T1 a</a:t>
            </a:r>
            <a:br>
              <a:rPr lang="cs-CZ" dirty="0"/>
            </a:br>
            <a:r>
              <a:rPr lang="cs-CZ" dirty="0"/>
              <a:t>T4, se na </a:t>
            </a:r>
            <a:r>
              <a:rPr lang="cs-CZ" dirty="0" err="1"/>
              <a:t>zátěži</a:t>
            </a:r>
            <a:r>
              <a:rPr lang="cs-CZ" dirty="0"/>
              <a:t> objeví kladné</a:t>
            </a:r>
            <a:br>
              <a:rPr lang="cs-CZ" dirty="0"/>
            </a:br>
            <a:r>
              <a:rPr lang="cs-CZ" dirty="0"/>
              <a:t>napájecí́ napětí. Po nastaveném</a:t>
            </a:r>
            <a:br>
              <a:rPr lang="cs-CZ" dirty="0"/>
            </a:br>
            <a:r>
              <a:rPr lang="cs-CZ" dirty="0" err="1"/>
              <a:t>čase</a:t>
            </a:r>
            <a:r>
              <a:rPr lang="cs-CZ" dirty="0"/>
              <a:t> oba tranzistory vypnou,</a:t>
            </a:r>
            <a:br>
              <a:rPr lang="cs-CZ" dirty="0"/>
            </a:br>
            <a:r>
              <a:rPr lang="cs-CZ" dirty="0"/>
              <a:t>na </a:t>
            </a:r>
            <a:r>
              <a:rPr lang="cs-CZ" dirty="0" err="1"/>
              <a:t>zátěži</a:t>
            </a:r>
            <a:r>
              <a:rPr lang="cs-CZ" dirty="0"/>
              <a:t> je opět nulové́</a:t>
            </a:r>
            <a:br>
              <a:rPr lang="cs-CZ" dirty="0"/>
            </a:br>
            <a:r>
              <a:rPr lang="cs-CZ" dirty="0" err="1"/>
              <a:t>napětí</a:t>
            </a:r>
            <a:r>
              <a:rPr lang="cs-CZ" dirty="0"/>
              <a:t>. Po sepnutí tranzistorů</a:t>
            </a:r>
            <a:br>
              <a:rPr lang="cs-CZ" dirty="0"/>
            </a:br>
            <a:r>
              <a:rPr lang="cs-CZ" dirty="0"/>
              <a:t>T3 a T2, se na </a:t>
            </a:r>
            <a:r>
              <a:rPr lang="cs-CZ" dirty="0" err="1"/>
              <a:t>zátěz</a:t>
            </a:r>
            <a:r>
              <a:rPr lang="cs-CZ" dirty="0"/>
              <a:t>̌ připojí</a:t>
            </a:r>
            <a:br>
              <a:rPr lang="cs-CZ" dirty="0"/>
            </a:br>
            <a:r>
              <a:rPr lang="cs-CZ" dirty="0"/>
              <a:t>záporné́ napětí (tranzistory</a:t>
            </a:r>
            <a:br>
              <a:rPr lang="cs-CZ" dirty="0"/>
            </a:br>
            <a:r>
              <a:rPr lang="cs-CZ" dirty="0"/>
              <a:t>připojí </a:t>
            </a:r>
            <a:r>
              <a:rPr lang="cs-CZ" dirty="0" err="1"/>
              <a:t>zátěž</a:t>
            </a:r>
            <a:r>
              <a:rPr lang="cs-CZ" dirty="0"/>
              <a:t> jakoby obráceně</a:t>
            </a:r>
            <a:br>
              <a:rPr lang="cs-CZ" dirty="0"/>
            </a:br>
            <a:r>
              <a:rPr lang="cs-CZ" dirty="0" err="1"/>
              <a:t>nez</a:t>
            </a:r>
            <a:r>
              <a:rPr lang="cs-CZ" dirty="0"/>
              <a:t>̌ v prvním </a:t>
            </a:r>
            <a:r>
              <a:rPr lang="cs-CZ" dirty="0" err="1"/>
              <a:t>případě</a:t>
            </a:r>
            <a:r>
              <a:rPr lang="cs-CZ" dirty="0"/>
              <a:t>). </a:t>
            </a:r>
          </a:p>
          <a:p>
            <a:r>
              <a:rPr lang="cs-CZ" dirty="0"/>
              <a:t>Po určitém čase opět vypnou a celý cyklus se opakuje.</a:t>
            </a:r>
            <a:br>
              <a:rPr lang="cs-CZ" dirty="0"/>
            </a:br>
            <a:r>
              <a:rPr lang="cs-CZ" dirty="0" err="1"/>
              <a:t>Délkou</a:t>
            </a:r>
            <a:r>
              <a:rPr lang="cs-CZ" dirty="0"/>
              <a:t> doby sepnutí tranzistorů a prodlevy mezi sepnutími je možné </a:t>
            </a:r>
            <a:r>
              <a:rPr lang="cs-CZ" dirty="0" err="1"/>
              <a:t>řídit</a:t>
            </a:r>
            <a:r>
              <a:rPr lang="cs-CZ" dirty="0"/>
              <a:t> efektivní́ hodnotu výstupního napětí. (Čím menší́ prodleva, </a:t>
            </a:r>
            <a:r>
              <a:rPr lang="cs-CZ" dirty="0" err="1"/>
              <a:t>tím</a:t>
            </a:r>
            <a:r>
              <a:rPr lang="cs-CZ" dirty="0"/>
              <a:t> </a:t>
            </a:r>
            <a:r>
              <a:rPr lang="cs-CZ" dirty="0" err="1"/>
              <a:t>vyšši</a:t>
            </a:r>
            <a:r>
              <a:rPr lang="cs-CZ" dirty="0"/>
              <a:t>́ efektivní hodnota </a:t>
            </a:r>
            <a:r>
              <a:rPr lang="cs-CZ" dirty="0" err="1"/>
              <a:t>napěti</a:t>
            </a:r>
            <a:r>
              <a:rPr lang="cs-CZ" dirty="0"/>
              <a:t>́.) </a:t>
            </a:r>
          </a:p>
          <a:p>
            <a:r>
              <a:rPr lang="cs-CZ" dirty="0" err="1"/>
              <a:t>Při</a:t>
            </a:r>
            <a:r>
              <a:rPr lang="cs-CZ" dirty="0"/>
              <a:t> chodu </a:t>
            </a:r>
            <a:r>
              <a:rPr lang="cs-CZ" dirty="0" err="1"/>
              <a:t>střídače</a:t>
            </a:r>
            <a:r>
              <a:rPr lang="cs-CZ" dirty="0"/>
              <a:t> </a:t>
            </a:r>
            <a:r>
              <a:rPr lang="cs-CZ" dirty="0" err="1"/>
              <a:t>nesmějí</a:t>
            </a:r>
            <a:r>
              <a:rPr lang="cs-CZ" dirty="0"/>
              <a:t> sepnout </a:t>
            </a:r>
            <a:r>
              <a:rPr lang="cs-CZ" dirty="0" err="1"/>
              <a:t>zároven</a:t>
            </a:r>
            <a:r>
              <a:rPr lang="cs-CZ" dirty="0"/>
              <a:t>̌ tranzistory T1 a T2, nebo T3 a T4, to by byl zkrat. </a:t>
            </a:r>
          </a:p>
          <a:p>
            <a:endParaRPr lang="cs-CZ" dirty="0"/>
          </a:p>
        </p:txBody>
      </p:sp>
      <p:pic>
        <p:nvPicPr>
          <p:cNvPr id="5" name="Obrázek 4">
            <a:extLst>
              <a:ext uri="{FF2B5EF4-FFF2-40B4-BE49-F238E27FC236}">
                <a16:creationId xmlns:a16="http://schemas.microsoft.com/office/drawing/2014/main" id="{AD8F3FAD-F294-D641-B31A-53454E0D48CA}"/>
              </a:ext>
            </a:extLst>
          </p:cNvPr>
          <p:cNvPicPr>
            <a:picLocks noChangeAspect="1"/>
          </p:cNvPicPr>
          <p:nvPr/>
        </p:nvPicPr>
        <p:blipFill>
          <a:blip r:embed="rId2"/>
          <a:stretch>
            <a:fillRect/>
          </a:stretch>
        </p:blipFill>
        <p:spPr>
          <a:xfrm>
            <a:off x="5603631" y="1056191"/>
            <a:ext cx="6496050" cy="2786632"/>
          </a:xfrm>
          <a:prstGeom prst="rect">
            <a:avLst/>
          </a:prstGeom>
        </p:spPr>
      </p:pic>
    </p:spTree>
    <p:extLst>
      <p:ext uri="{BB962C8B-B14F-4D97-AF65-F5344CB8AC3E}">
        <p14:creationId xmlns:p14="http://schemas.microsoft.com/office/powerpoint/2010/main" val="44443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CF881-6A38-444E-9515-DE199E7591D5}"/>
              </a:ext>
            </a:extLst>
          </p:cNvPr>
          <p:cNvSpPr>
            <a:spLocks noGrp="1"/>
          </p:cNvSpPr>
          <p:nvPr>
            <p:ph type="title"/>
          </p:nvPr>
        </p:nvSpPr>
        <p:spPr/>
        <p:txBody>
          <a:bodyPr/>
          <a:lstStyle/>
          <a:p>
            <a:r>
              <a:rPr lang="cs-CZ" dirty="0"/>
              <a:t>STŘÍDAČ</a:t>
            </a:r>
          </a:p>
        </p:txBody>
      </p:sp>
      <p:pic>
        <p:nvPicPr>
          <p:cNvPr id="3073" name="Picture 1" descr="page6image1147940176">
            <a:extLst>
              <a:ext uri="{FF2B5EF4-FFF2-40B4-BE49-F238E27FC236}">
                <a16:creationId xmlns:a16="http://schemas.microsoft.com/office/drawing/2014/main" id="{81C41448-7A7B-6E40-A162-D1BB82C055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0419" y="924793"/>
            <a:ext cx="4812030" cy="543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6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0739BF-CE93-7046-ADAE-EFF618ADDCC1}"/>
              </a:ext>
            </a:extLst>
          </p:cNvPr>
          <p:cNvSpPr>
            <a:spLocks noGrp="1"/>
          </p:cNvSpPr>
          <p:nvPr>
            <p:ph type="title"/>
          </p:nvPr>
        </p:nvSpPr>
        <p:spPr/>
        <p:txBody>
          <a:bodyPr/>
          <a:lstStyle/>
          <a:p>
            <a:r>
              <a:rPr lang="cs-CZ" dirty="0"/>
              <a:t>Frekvenční měnič</a:t>
            </a:r>
          </a:p>
        </p:txBody>
      </p:sp>
      <p:pic>
        <p:nvPicPr>
          <p:cNvPr id="1026" name="Picture 2" descr="Zapojení a základní nastavení frekvenčního měniče – mylms">
            <a:extLst>
              <a:ext uri="{FF2B5EF4-FFF2-40B4-BE49-F238E27FC236}">
                <a16:creationId xmlns:a16="http://schemas.microsoft.com/office/drawing/2014/main" id="{2E879533-2C13-2A41-8017-CC49952FEA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4839" y="1825625"/>
            <a:ext cx="68423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98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F5D916-8766-B545-A713-5E25739C7C9E}"/>
              </a:ext>
            </a:extLst>
          </p:cNvPr>
          <p:cNvSpPr>
            <a:spLocks noGrp="1"/>
          </p:cNvSpPr>
          <p:nvPr>
            <p:ph type="title"/>
          </p:nvPr>
        </p:nvSpPr>
        <p:spPr/>
        <p:txBody>
          <a:bodyPr/>
          <a:lstStyle/>
          <a:p>
            <a:r>
              <a:rPr lang="cs-CZ" dirty="0"/>
              <a:t>Frekvenční měnič</a:t>
            </a:r>
          </a:p>
        </p:txBody>
      </p:sp>
      <p:pic>
        <p:nvPicPr>
          <p:cNvPr id="4" name="Zástupný obsah 3">
            <a:extLst>
              <a:ext uri="{FF2B5EF4-FFF2-40B4-BE49-F238E27FC236}">
                <a16:creationId xmlns:a16="http://schemas.microsoft.com/office/drawing/2014/main" id="{12E27BA0-4A54-0F40-9F54-80327ECF2760}"/>
              </a:ext>
            </a:extLst>
          </p:cNvPr>
          <p:cNvPicPr>
            <a:picLocks noGrp="1" noChangeAspect="1"/>
          </p:cNvPicPr>
          <p:nvPr>
            <p:ph idx="1"/>
          </p:nvPr>
        </p:nvPicPr>
        <p:blipFill>
          <a:blip r:embed="rId2"/>
          <a:stretch>
            <a:fillRect/>
          </a:stretch>
        </p:blipFill>
        <p:spPr>
          <a:xfrm>
            <a:off x="6233984" y="2200948"/>
            <a:ext cx="5958016" cy="3226837"/>
          </a:xfrm>
          <a:prstGeom prst="rect">
            <a:avLst/>
          </a:prstGeom>
        </p:spPr>
      </p:pic>
      <p:sp>
        <p:nvSpPr>
          <p:cNvPr id="5" name="Obdélník 4">
            <a:extLst>
              <a:ext uri="{FF2B5EF4-FFF2-40B4-BE49-F238E27FC236}">
                <a16:creationId xmlns:a16="http://schemas.microsoft.com/office/drawing/2014/main" id="{215EA948-669A-C149-9F56-C31FDBA5DB67}"/>
              </a:ext>
            </a:extLst>
          </p:cNvPr>
          <p:cNvSpPr/>
          <p:nvPr/>
        </p:nvSpPr>
        <p:spPr>
          <a:xfrm>
            <a:off x="293077" y="2200948"/>
            <a:ext cx="6096000" cy="2862322"/>
          </a:xfrm>
          <a:prstGeom prst="rect">
            <a:avLst/>
          </a:prstGeom>
        </p:spPr>
        <p:txBody>
          <a:bodyPr>
            <a:spAutoFit/>
          </a:bodyPr>
          <a:lstStyle/>
          <a:p>
            <a:r>
              <a:rPr lang="cs-CZ" dirty="0">
                <a:solidFill>
                  <a:srgbClr val="222222"/>
                </a:solidFill>
                <a:latin typeface="Roboto"/>
              </a:rPr>
              <a:t>Je zřejmé, že síťové napětí projde odrušovacím filtrem a usměrní se. Usměrňovač v běžných aplikacích je diodový. Ve stejnosměrném meziobvodu se napětí filtruje tlumivkou a kondenzátory a toto stejnosměrné napětí se přivede na vstup střídače, který opět vytvoří střídavou třífázovou síť, nyní však s proměnným napětím a frekvencí. Na výstup měniče frekvence je připojen asynchronní motor, jehož otáčky jsou přímo úměrné frekvenci. Vlastní měnič je v současné době osazován téměř výhradně spínacími tranzistory (IGBT – </a:t>
            </a:r>
            <a:r>
              <a:rPr lang="cs-CZ" i="1" dirty="0" err="1">
                <a:solidFill>
                  <a:srgbClr val="222222"/>
                </a:solidFill>
                <a:latin typeface="Roboto"/>
              </a:rPr>
              <a:t>Integrated</a:t>
            </a:r>
            <a:r>
              <a:rPr lang="cs-CZ" i="1" dirty="0">
                <a:solidFill>
                  <a:srgbClr val="222222"/>
                </a:solidFill>
                <a:latin typeface="Roboto"/>
              </a:rPr>
              <a:t> </a:t>
            </a:r>
            <a:r>
              <a:rPr lang="cs-CZ" i="1" dirty="0" err="1">
                <a:solidFill>
                  <a:srgbClr val="222222"/>
                </a:solidFill>
                <a:latin typeface="Roboto"/>
              </a:rPr>
              <a:t>Gate</a:t>
            </a:r>
            <a:r>
              <a:rPr lang="cs-CZ" i="1" dirty="0">
                <a:solidFill>
                  <a:srgbClr val="222222"/>
                </a:solidFill>
                <a:latin typeface="Roboto"/>
              </a:rPr>
              <a:t> </a:t>
            </a:r>
            <a:r>
              <a:rPr lang="cs-CZ" i="1" dirty="0" err="1">
                <a:solidFill>
                  <a:srgbClr val="222222"/>
                </a:solidFill>
                <a:latin typeface="Roboto"/>
              </a:rPr>
              <a:t>Bipolar</a:t>
            </a:r>
            <a:r>
              <a:rPr lang="cs-CZ" i="1" dirty="0">
                <a:solidFill>
                  <a:srgbClr val="222222"/>
                </a:solidFill>
                <a:latin typeface="Roboto"/>
              </a:rPr>
              <a:t> Transistor</a:t>
            </a:r>
            <a:r>
              <a:rPr lang="cs-CZ" dirty="0">
                <a:solidFill>
                  <a:srgbClr val="222222"/>
                </a:solidFill>
                <a:latin typeface="Roboto"/>
              </a:rPr>
              <a:t>).</a:t>
            </a:r>
            <a:endParaRPr lang="cs-CZ" dirty="0"/>
          </a:p>
        </p:txBody>
      </p:sp>
    </p:spTree>
    <p:extLst>
      <p:ext uri="{BB962C8B-B14F-4D97-AF65-F5344CB8AC3E}">
        <p14:creationId xmlns:p14="http://schemas.microsoft.com/office/powerpoint/2010/main" val="2094350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AE1A05-7F32-CF46-B0D8-6EBADB404272}"/>
              </a:ext>
            </a:extLst>
          </p:cNvPr>
          <p:cNvSpPr>
            <a:spLocks noGrp="1"/>
          </p:cNvSpPr>
          <p:nvPr>
            <p:ph type="title"/>
          </p:nvPr>
        </p:nvSpPr>
        <p:spPr/>
        <p:txBody>
          <a:bodyPr/>
          <a:lstStyle/>
          <a:p>
            <a:r>
              <a:rPr lang="cs-CZ" dirty="0"/>
              <a:t>Frekvenční měnič</a:t>
            </a:r>
          </a:p>
        </p:txBody>
      </p:sp>
      <p:sp>
        <p:nvSpPr>
          <p:cNvPr id="3" name="Zástupný obsah 2">
            <a:extLst>
              <a:ext uri="{FF2B5EF4-FFF2-40B4-BE49-F238E27FC236}">
                <a16:creationId xmlns:a16="http://schemas.microsoft.com/office/drawing/2014/main" id="{A3A382DC-464C-534D-9841-7EC83F6E4239}"/>
              </a:ext>
            </a:extLst>
          </p:cNvPr>
          <p:cNvSpPr>
            <a:spLocks noGrp="1"/>
          </p:cNvSpPr>
          <p:nvPr>
            <p:ph idx="1"/>
          </p:nvPr>
        </p:nvSpPr>
        <p:spPr/>
        <p:txBody>
          <a:bodyPr>
            <a:normAutofit lnSpcReduction="10000"/>
          </a:bodyPr>
          <a:lstStyle/>
          <a:p>
            <a:r>
              <a:rPr lang="cs-CZ" b="1" dirty="0" err="1"/>
              <a:t>Usměrňovac</a:t>
            </a:r>
            <a:r>
              <a:rPr lang="cs-CZ" b="1" dirty="0"/>
              <a:t>̌ </a:t>
            </a:r>
            <a:r>
              <a:rPr lang="cs-CZ" dirty="0"/>
              <a:t>může být </a:t>
            </a:r>
            <a:r>
              <a:rPr lang="cs-CZ" dirty="0" err="1"/>
              <a:t>řízeny</a:t>
            </a:r>
            <a:r>
              <a:rPr lang="cs-CZ" dirty="0"/>
              <a:t>́ nebo </a:t>
            </a:r>
            <a:r>
              <a:rPr lang="cs-CZ" dirty="0" err="1"/>
              <a:t>neřízeny</a:t>
            </a:r>
            <a:r>
              <a:rPr lang="cs-CZ" dirty="0"/>
              <a:t>́ jednofázový nebo trojfázový můstek, na jeho výstupu je pulzující́ stejnosměrné napětí. </a:t>
            </a:r>
          </a:p>
          <a:p>
            <a:r>
              <a:rPr lang="cs-CZ" b="1" dirty="0"/>
              <a:t>Meziobvod </a:t>
            </a:r>
            <a:r>
              <a:rPr lang="cs-CZ" dirty="0"/>
              <a:t>odděluje síť od výstupu </a:t>
            </a:r>
            <a:r>
              <a:rPr lang="cs-CZ" dirty="0" err="1"/>
              <a:t>měniče,vyhlazuje</a:t>
            </a:r>
            <a:r>
              <a:rPr lang="cs-CZ" dirty="0"/>
              <a:t> </a:t>
            </a:r>
            <a:r>
              <a:rPr lang="cs-CZ" dirty="0" err="1"/>
              <a:t>průběh</a:t>
            </a:r>
            <a:r>
              <a:rPr lang="cs-CZ" dirty="0"/>
              <a:t> stejnosměrného napětí </a:t>
            </a:r>
            <a:r>
              <a:rPr lang="cs-CZ" dirty="0" err="1"/>
              <a:t>napájejícího</a:t>
            </a:r>
            <a:r>
              <a:rPr lang="cs-CZ" dirty="0"/>
              <a:t> </a:t>
            </a:r>
            <a:r>
              <a:rPr lang="cs-CZ" dirty="0" err="1"/>
              <a:t>střídac</a:t>
            </a:r>
            <a:r>
              <a:rPr lang="cs-CZ" dirty="0"/>
              <a:t>̌. U </a:t>
            </a:r>
            <a:r>
              <a:rPr lang="cs-CZ" dirty="0" err="1"/>
              <a:t>pokročilejších</a:t>
            </a:r>
            <a:r>
              <a:rPr lang="cs-CZ" dirty="0"/>
              <a:t> systémů </a:t>
            </a:r>
            <a:r>
              <a:rPr lang="cs-CZ" dirty="0" err="1"/>
              <a:t>řízení</a:t>
            </a:r>
            <a:r>
              <a:rPr lang="cs-CZ" dirty="0"/>
              <a:t> meziobvod </a:t>
            </a:r>
            <a:r>
              <a:rPr lang="cs-CZ" dirty="0" err="1"/>
              <a:t>měni</a:t>
            </a:r>
            <a:r>
              <a:rPr lang="cs-CZ" dirty="0"/>
              <a:t>́ hodnotu </a:t>
            </a:r>
            <a:r>
              <a:rPr lang="cs-CZ" dirty="0" err="1"/>
              <a:t>stejnosměrného</a:t>
            </a:r>
            <a:r>
              <a:rPr lang="cs-CZ" dirty="0"/>
              <a:t> napětí pro napájení </a:t>
            </a:r>
            <a:r>
              <a:rPr lang="cs-CZ" dirty="0" err="1"/>
              <a:t>střídače</a:t>
            </a:r>
            <a:r>
              <a:rPr lang="cs-CZ" dirty="0"/>
              <a:t>.</a:t>
            </a:r>
            <a:br>
              <a:rPr lang="cs-CZ" dirty="0"/>
            </a:br>
            <a:r>
              <a:rPr lang="cs-CZ" dirty="0"/>
              <a:t>Potřebná energie pro napájení </a:t>
            </a:r>
            <a:r>
              <a:rPr lang="cs-CZ" dirty="0" err="1"/>
              <a:t>střídače</a:t>
            </a:r>
            <a:r>
              <a:rPr lang="cs-CZ" dirty="0"/>
              <a:t> je akumulovaná</a:t>
            </a:r>
            <a:br>
              <a:rPr lang="cs-CZ" dirty="0"/>
            </a:br>
            <a:r>
              <a:rPr lang="cs-CZ" dirty="0"/>
              <a:t>v kondenzátoru meziobvodu nebo na jeho výstupu</a:t>
            </a:r>
            <a:br>
              <a:rPr lang="cs-CZ" dirty="0"/>
            </a:br>
            <a:r>
              <a:rPr lang="cs-CZ" dirty="0"/>
              <a:t>(</a:t>
            </a:r>
            <a:r>
              <a:rPr lang="cs-CZ" dirty="0" err="1"/>
              <a:t>případne</a:t>
            </a:r>
            <a:r>
              <a:rPr lang="cs-CZ" dirty="0"/>
              <a:t>̌ vstupu). Do meziobvodu také se zapojují </a:t>
            </a:r>
            <a:r>
              <a:rPr lang="cs-CZ" dirty="0" err="1"/>
              <a:t>zatěžovaci</a:t>
            </a:r>
            <a:r>
              <a:rPr lang="cs-CZ" dirty="0"/>
              <a:t>́ </a:t>
            </a:r>
            <a:r>
              <a:rPr lang="cs-CZ" dirty="0" err="1"/>
              <a:t>brzdící</a:t>
            </a:r>
            <a:r>
              <a:rPr lang="cs-CZ" dirty="0"/>
              <a:t> odpory spínané samostatným tranzistorem. </a:t>
            </a:r>
          </a:p>
          <a:p>
            <a:r>
              <a:rPr lang="cs-CZ" b="1" dirty="0" err="1"/>
              <a:t>St</a:t>
            </a:r>
            <a:r>
              <a:rPr lang="cs-CZ" dirty="0" err="1"/>
              <a:t>ř</a:t>
            </a:r>
            <a:r>
              <a:rPr lang="cs-CZ" b="1" dirty="0" err="1"/>
              <a:t>ída</a:t>
            </a:r>
            <a:r>
              <a:rPr lang="cs-CZ" dirty="0" err="1"/>
              <a:t>c</a:t>
            </a:r>
            <a:r>
              <a:rPr lang="cs-CZ" dirty="0"/>
              <a:t>̌ .viz předchozí.</a:t>
            </a:r>
          </a:p>
          <a:p>
            <a:endParaRPr lang="cs-CZ" dirty="0"/>
          </a:p>
        </p:txBody>
      </p:sp>
    </p:spTree>
    <p:extLst>
      <p:ext uri="{BB962C8B-B14F-4D97-AF65-F5344CB8AC3E}">
        <p14:creationId xmlns:p14="http://schemas.microsoft.com/office/powerpoint/2010/main" val="4269870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5EAB3-B625-F946-80EA-BE0613B2F7D4}"/>
              </a:ext>
            </a:extLst>
          </p:cNvPr>
          <p:cNvSpPr>
            <a:spLocks noGrp="1"/>
          </p:cNvSpPr>
          <p:nvPr>
            <p:ph type="title"/>
          </p:nvPr>
        </p:nvSpPr>
        <p:spPr>
          <a:xfrm>
            <a:off x="838200" y="365126"/>
            <a:ext cx="10515600" cy="584444"/>
          </a:xfrm>
        </p:spPr>
        <p:txBody>
          <a:bodyPr>
            <a:normAutofit fontScale="90000"/>
          </a:bodyPr>
          <a:lstStyle/>
          <a:p>
            <a:r>
              <a:rPr lang="cs-CZ" dirty="0"/>
              <a:t>Test na závěr kapitoly:</a:t>
            </a:r>
          </a:p>
        </p:txBody>
      </p:sp>
      <p:sp>
        <p:nvSpPr>
          <p:cNvPr id="3" name="Zástupný obsah 2">
            <a:extLst>
              <a:ext uri="{FF2B5EF4-FFF2-40B4-BE49-F238E27FC236}">
                <a16:creationId xmlns:a16="http://schemas.microsoft.com/office/drawing/2014/main" id="{0E3D27EF-4DD0-E446-AF8D-03BC42F4982F}"/>
              </a:ext>
            </a:extLst>
          </p:cNvPr>
          <p:cNvSpPr>
            <a:spLocks noGrp="1"/>
          </p:cNvSpPr>
          <p:nvPr>
            <p:ph idx="1"/>
          </p:nvPr>
        </p:nvSpPr>
        <p:spPr>
          <a:xfrm>
            <a:off x="838200" y="949570"/>
            <a:ext cx="10515600" cy="5227393"/>
          </a:xfrm>
        </p:spPr>
        <p:txBody>
          <a:bodyPr/>
          <a:lstStyle/>
          <a:p>
            <a:pPr marL="571500" indent="-571500">
              <a:buFont typeface="+mj-lt"/>
              <a:buAutoNum type="romanUcPeriod"/>
            </a:pPr>
            <a:r>
              <a:rPr lang="cs-CZ" dirty="0"/>
              <a:t>Jaké znáte součástky s jedním PN přechodem?</a:t>
            </a:r>
          </a:p>
          <a:p>
            <a:pPr marL="571500" indent="-571500">
              <a:buFont typeface="+mj-lt"/>
              <a:buAutoNum type="romanUcPeriod"/>
            </a:pPr>
            <a:r>
              <a:rPr lang="cs-CZ" dirty="0"/>
              <a:t>Jaké základní druhy bipolárních tranzistorů znáte?</a:t>
            </a:r>
          </a:p>
          <a:p>
            <a:pPr marL="571500" indent="-571500">
              <a:buFont typeface="+mj-lt"/>
              <a:buAutoNum type="romanUcPeriod"/>
            </a:pPr>
            <a:r>
              <a:rPr lang="cs-CZ" dirty="0"/>
              <a:t>Nakreslete schématickou značku diody a popište ji. </a:t>
            </a:r>
          </a:p>
          <a:p>
            <a:pPr marL="571500" indent="-571500">
              <a:buFont typeface="+mj-lt"/>
              <a:buAutoNum type="romanUcPeriod"/>
            </a:pPr>
            <a:r>
              <a:rPr lang="cs-CZ" dirty="0"/>
              <a:t>Co je to varistor?</a:t>
            </a:r>
          </a:p>
          <a:p>
            <a:pPr marL="571500" indent="-571500">
              <a:buFont typeface="+mj-lt"/>
              <a:buAutoNum type="romanUcPeriod"/>
            </a:pPr>
            <a:r>
              <a:rPr lang="cs-CZ" dirty="0"/>
              <a:t>Jak se nazývají tranzistory řízené elektrickým polem?</a:t>
            </a:r>
          </a:p>
          <a:p>
            <a:pPr marL="571500" indent="-571500">
              <a:buFont typeface="+mj-lt"/>
              <a:buAutoNum type="romanUcPeriod"/>
            </a:pPr>
            <a:r>
              <a:rPr lang="cs-CZ" dirty="0"/>
              <a:t>Jak se nazývá prvek na obrázku?</a:t>
            </a:r>
          </a:p>
          <a:p>
            <a:pPr marL="571500" indent="-571500">
              <a:buFont typeface="+mj-lt"/>
              <a:buAutoNum type="romanUcPeriod"/>
            </a:pPr>
            <a:endParaRPr lang="cs-CZ" dirty="0"/>
          </a:p>
        </p:txBody>
      </p:sp>
      <p:pic>
        <p:nvPicPr>
          <p:cNvPr id="4" name="Zástupný obsah 3">
            <a:extLst>
              <a:ext uri="{FF2B5EF4-FFF2-40B4-BE49-F238E27FC236}">
                <a16:creationId xmlns:a16="http://schemas.microsoft.com/office/drawing/2014/main" id="{2723B32A-E5E1-C044-81A7-C23ED448792F}"/>
              </a:ext>
            </a:extLst>
          </p:cNvPr>
          <p:cNvPicPr>
            <a:picLocks noChangeAspect="1"/>
          </p:cNvPicPr>
          <p:nvPr/>
        </p:nvPicPr>
        <p:blipFill>
          <a:blip r:embed="rId2"/>
          <a:stretch>
            <a:fillRect/>
          </a:stretch>
        </p:blipFill>
        <p:spPr>
          <a:xfrm>
            <a:off x="6096000" y="3984748"/>
            <a:ext cx="4844673" cy="2192215"/>
          </a:xfrm>
          <a:prstGeom prst="rect">
            <a:avLst/>
          </a:prstGeom>
        </p:spPr>
      </p:pic>
    </p:spTree>
    <p:extLst>
      <p:ext uri="{BB962C8B-B14F-4D97-AF65-F5344CB8AC3E}">
        <p14:creationId xmlns:p14="http://schemas.microsoft.com/office/powerpoint/2010/main" val="42603686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FD3F88-41F6-BD42-AE81-C1793A7EDA70}"/>
              </a:ext>
            </a:extLst>
          </p:cNvPr>
          <p:cNvSpPr>
            <a:spLocks noGrp="1"/>
          </p:cNvSpPr>
          <p:nvPr>
            <p:ph type="title"/>
          </p:nvPr>
        </p:nvSpPr>
        <p:spPr/>
        <p:txBody>
          <a:bodyPr/>
          <a:lstStyle/>
          <a:p>
            <a:r>
              <a:rPr lang="cs-CZ" dirty="0"/>
              <a:t>Použité zdroje:</a:t>
            </a:r>
          </a:p>
        </p:txBody>
      </p:sp>
      <p:sp>
        <p:nvSpPr>
          <p:cNvPr id="3" name="Zástupný obsah 2">
            <a:extLst>
              <a:ext uri="{FF2B5EF4-FFF2-40B4-BE49-F238E27FC236}">
                <a16:creationId xmlns:a16="http://schemas.microsoft.com/office/drawing/2014/main" id="{0AFC173E-E817-9D49-8C8B-3897B4A17A37}"/>
              </a:ext>
            </a:extLst>
          </p:cNvPr>
          <p:cNvSpPr>
            <a:spLocks noGrp="1"/>
          </p:cNvSpPr>
          <p:nvPr>
            <p:ph idx="1"/>
          </p:nvPr>
        </p:nvSpPr>
        <p:spPr/>
        <p:txBody>
          <a:bodyPr/>
          <a:lstStyle/>
          <a:p>
            <a:pPr marL="514350" indent="-514350">
              <a:buFont typeface="+mj-lt"/>
              <a:buAutoNum type="arabicPeriod"/>
            </a:pPr>
            <a:r>
              <a:rPr lang="cs-CZ" dirty="0"/>
              <a:t>https://</a:t>
            </a:r>
            <a:r>
              <a:rPr lang="cs-CZ" dirty="0" err="1"/>
              <a:t>www.google.com</a:t>
            </a:r>
            <a:r>
              <a:rPr lang="cs-CZ" dirty="0"/>
              <a:t>/</a:t>
            </a:r>
            <a:r>
              <a:rPr lang="cs-CZ" dirty="0" err="1"/>
              <a:t>search?q</a:t>
            </a:r>
            <a:r>
              <a:rPr lang="cs-CZ" dirty="0"/>
              <a:t>=</a:t>
            </a:r>
            <a:r>
              <a:rPr lang="cs-CZ" dirty="0" err="1"/>
              <a:t>IGCT+tyristor&amp;client</a:t>
            </a:r>
            <a:r>
              <a:rPr lang="cs-CZ" dirty="0"/>
              <a:t>=</a:t>
            </a:r>
            <a:r>
              <a:rPr lang="cs-CZ" dirty="0" err="1"/>
              <a:t>safari&amp;hl</a:t>
            </a:r>
            <a:r>
              <a:rPr lang="cs-CZ" dirty="0"/>
              <a:t>=</a:t>
            </a:r>
            <a:r>
              <a:rPr lang="cs-CZ" dirty="0" err="1"/>
              <a:t>cs&amp;sxsrf</a:t>
            </a:r>
            <a:r>
              <a:rPr lang="cs-CZ" dirty="0"/>
              <a:t>=ALeKk00e7QMBLuw6bnUJnoNJ6hfQ8D66fw:1619094251203&amp;source=</a:t>
            </a:r>
            <a:r>
              <a:rPr lang="cs-CZ" dirty="0" err="1"/>
              <a:t>lnms&amp;tbm</a:t>
            </a:r>
            <a:r>
              <a:rPr lang="cs-CZ" dirty="0"/>
              <a:t>=</a:t>
            </a:r>
            <a:r>
              <a:rPr lang="cs-CZ" dirty="0" err="1"/>
              <a:t>isch&amp;sa</a:t>
            </a:r>
            <a:r>
              <a:rPr lang="cs-CZ" dirty="0"/>
              <a:t>=</a:t>
            </a:r>
            <a:r>
              <a:rPr lang="cs-CZ" dirty="0" err="1"/>
              <a:t>X&amp;ved</a:t>
            </a:r>
            <a:r>
              <a:rPr lang="cs-CZ" dirty="0"/>
              <a:t>=2ahUKEwj_ms2N7JHwAhVx-SoKHSQfBSUQ_AUoAXoECAEQAw&amp;biw=1304&amp;bih=948#imgrc=PRasyoLjpCq2FM&amp;imgdii=3RbhZPnuN8DzXM</a:t>
            </a:r>
          </a:p>
          <a:p>
            <a:pPr marL="514350" indent="-514350">
              <a:buFont typeface="+mj-lt"/>
              <a:buAutoNum type="arabicPeriod"/>
            </a:pPr>
            <a:r>
              <a:rPr lang="cs-CZ" dirty="0">
                <a:hlinkClick r:id="rId2"/>
              </a:rPr>
              <a:t>http://old.spsemoh.cz/vyuka/</a:t>
            </a:r>
            <a:endParaRPr lang="cs-CZ" dirty="0"/>
          </a:p>
          <a:p>
            <a:pPr marL="514350" indent="-514350">
              <a:buFont typeface="+mj-lt"/>
              <a:buAutoNum type="arabicPeriod"/>
            </a:pPr>
            <a:r>
              <a:rPr lang="cs-CZ" dirty="0"/>
              <a:t>Ing. Václav Malina – Poznáváme elektroniku I.</a:t>
            </a:r>
          </a:p>
          <a:p>
            <a:pPr marL="514350" indent="-514350">
              <a:buFont typeface="+mj-lt"/>
              <a:buAutoNum type="arabicPeriod"/>
            </a:pPr>
            <a:endParaRPr lang="cs-CZ" dirty="0"/>
          </a:p>
        </p:txBody>
      </p:sp>
    </p:spTree>
    <p:extLst>
      <p:ext uri="{BB962C8B-B14F-4D97-AF65-F5344CB8AC3E}">
        <p14:creationId xmlns:p14="http://schemas.microsoft.com/office/powerpoint/2010/main" val="22537336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5182</Words>
  <Application>Microsoft Macintosh PowerPoint</Application>
  <PresentationFormat>Širokoúhlá obrazovka</PresentationFormat>
  <Paragraphs>265</Paragraphs>
  <Slides>97</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97</vt:i4>
      </vt:variant>
    </vt:vector>
  </HeadingPairs>
  <TitlesOfParts>
    <vt:vector size="103" baseType="lpstr">
      <vt:lpstr>Arial</vt:lpstr>
      <vt:lpstr>Calibri</vt:lpstr>
      <vt:lpstr>Calibri Light</vt:lpstr>
      <vt:lpstr>Roboto</vt:lpstr>
      <vt:lpstr>Verdana</vt:lpstr>
      <vt:lpstr>Motiv Office</vt:lpstr>
      <vt:lpstr>Základy elektroniky</vt:lpstr>
      <vt:lpstr>Látky</vt:lpstr>
      <vt:lpstr>Polovodiče</vt:lpstr>
      <vt:lpstr>Polovodiče</vt:lpstr>
      <vt:lpstr>POLOVODIČ      TYPU     N</vt:lpstr>
      <vt:lpstr>POLOVODIČ      TYPU     P</vt:lpstr>
      <vt:lpstr>PN přechod bez napětí</vt:lpstr>
      <vt:lpstr>PN přechod závěrně polarizovaný </vt:lpstr>
      <vt:lpstr>PN přechod propustně polarizovaný</vt:lpstr>
      <vt:lpstr>DIODY</vt:lpstr>
      <vt:lpstr>Výkonová usměrňovací dioda </vt:lpstr>
      <vt:lpstr>Usměrňovací dioda</vt:lpstr>
      <vt:lpstr>Výběrové parametry</vt:lpstr>
      <vt:lpstr>Dioda jako usměrňovač střídavého napětí </vt:lpstr>
      <vt:lpstr>Dvoupulzní usměrňovač</vt:lpstr>
      <vt:lpstr>Dvoupulzní usměrňovač</vt:lpstr>
      <vt:lpstr>Zenerova dioda </vt:lpstr>
      <vt:lpstr>Zenerova dioda</vt:lpstr>
      <vt:lpstr>Zenerova dioda jako stabilizátor kolísavého stejnosměrného napětí </vt:lpstr>
      <vt:lpstr>Fotodioda</vt:lpstr>
      <vt:lpstr>Fotodioda</vt:lpstr>
      <vt:lpstr>Fotodioda</vt:lpstr>
      <vt:lpstr>Fotodioda</vt:lpstr>
      <vt:lpstr>LED DIODA</vt:lpstr>
      <vt:lpstr>Charka LED</vt:lpstr>
      <vt:lpstr>Zapojení</vt:lpstr>
      <vt:lpstr>Další druhy diod</vt:lpstr>
      <vt:lpstr>Bipolární tranzistory </vt:lpstr>
      <vt:lpstr>BIPOLÁRNÍ TRANZISTORY - POUZDRA</vt:lpstr>
      <vt:lpstr>Tranzistorový jev</vt:lpstr>
      <vt:lpstr>Tranzistorový jev – C napětí v závěrném směru</vt:lpstr>
      <vt:lpstr>Tranzistorový jev – E napětí v propustném směru</vt:lpstr>
      <vt:lpstr>Dohodnutá terminologie</vt:lpstr>
      <vt:lpstr>Funkční zapojení tranzistoru NPN</vt:lpstr>
      <vt:lpstr>Funkční zapojení tranzistoru NPN</vt:lpstr>
      <vt:lpstr>Využití tranzistoru</vt:lpstr>
      <vt:lpstr>Tranzistor jako spínač</vt:lpstr>
      <vt:lpstr>Tranzistor jako regulátor</vt:lpstr>
      <vt:lpstr>Tranzistor jako zesilovač</vt:lpstr>
      <vt:lpstr>Prezentace aplikace PowerPoint</vt:lpstr>
      <vt:lpstr>Tranzistor jako zesilovač</vt:lpstr>
      <vt:lpstr>Charakteristiky</vt:lpstr>
      <vt:lpstr>Mezní hodnoty tranzistorů </vt:lpstr>
      <vt:lpstr>Varianty zapojení tranzistoru </vt:lpstr>
      <vt:lpstr>Varianty zapojení tranzistoru </vt:lpstr>
      <vt:lpstr>Varianty zapojení tranzistoru</vt:lpstr>
      <vt:lpstr>Varianty zapojení tranzistoru</vt:lpstr>
      <vt:lpstr>Závěrečný přehled</vt:lpstr>
      <vt:lpstr>Unipolární tranzistory </vt:lpstr>
      <vt:lpstr>JFET</vt:lpstr>
      <vt:lpstr>JFET</vt:lpstr>
      <vt:lpstr>JFET</vt:lpstr>
      <vt:lpstr>JFET</vt:lpstr>
      <vt:lpstr>MOSFET s vodivým kanálem </vt:lpstr>
      <vt:lpstr>MOSFET s vodivým kanálem </vt:lpstr>
      <vt:lpstr>MOSFET s vodivým kanálem</vt:lpstr>
      <vt:lpstr>MOSFET s vodivým kanálem</vt:lpstr>
      <vt:lpstr>MOSFET s vodivým kanálem</vt:lpstr>
      <vt:lpstr>Poznámka</vt:lpstr>
      <vt:lpstr>Charakteristiky</vt:lpstr>
      <vt:lpstr>MOSFET s indukovaným kanálem </vt:lpstr>
      <vt:lpstr>MOSFET s indukovaným kanálem vs. vodivým kanálem</vt:lpstr>
      <vt:lpstr>MOSFET s indukovaným kanálem</vt:lpstr>
      <vt:lpstr>MOSFET s indukovaným kanálem</vt:lpstr>
      <vt:lpstr>Charakteristiky</vt:lpstr>
      <vt:lpstr>Porovnání charek unipolárních tranzistorů</vt:lpstr>
      <vt:lpstr>MOSFET tranzistor s indukovaným kanálem jako spínač </vt:lpstr>
      <vt:lpstr>MOSFET tranzistor s indukovaným kanálem jako regulátor </vt:lpstr>
      <vt:lpstr>MOSFET tranzistor s vodivým kanálem jako zesilovač </vt:lpstr>
      <vt:lpstr>Moderní výkonové tranzistory</vt:lpstr>
      <vt:lpstr>Tyristor</vt:lpstr>
      <vt:lpstr>TYRISTOR</vt:lpstr>
      <vt:lpstr>Prezentace aplikace PowerPoint</vt:lpstr>
      <vt:lpstr>GTO TYRISTOR</vt:lpstr>
      <vt:lpstr>DIAK</vt:lpstr>
      <vt:lpstr>TRIAK</vt:lpstr>
      <vt:lpstr>VARISTOR</vt:lpstr>
      <vt:lpstr> VARISTOR</vt:lpstr>
      <vt:lpstr>IGCT Tyristor</vt:lpstr>
      <vt:lpstr>IGCT Tyristor</vt:lpstr>
      <vt:lpstr>MĚNIČE</vt:lpstr>
      <vt:lpstr>MĚNIČE</vt:lpstr>
      <vt:lpstr>Tyristorový jednocestný řízený usměrňovač </vt:lpstr>
      <vt:lpstr>Co se nachází na obrázku ?</vt:lpstr>
      <vt:lpstr>PULSNÍ MĚNIČE</vt:lpstr>
      <vt:lpstr>PULSNÍ MĚNIČE</vt:lpstr>
      <vt:lpstr>Snižující měnič </vt:lpstr>
      <vt:lpstr>Zvyšující měnič</vt:lpstr>
      <vt:lpstr>Střídače</vt:lpstr>
      <vt:lpstr>Prezentace aplikace PowerPoint</vt:lpstr>
      <vt:lpstr>STŘÍDAČE</vt:lpstr>
      <vt:lpstr>STŘÍDAČ</vt:lpstr>
      <vt:lpstr>Frekvenční měnič</vt:lpstr>
      <vt:lpstr>Frekvenční měnič</vt:lpstr>
      <vt:lpstr>Frekvenční měnič</vt:lpstr>
      <vt:lpstr>Test na závěr kapitoly:</vt:lpstr>
      <vt:lpstr>Použité 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elektroniky</dc:title>
  <dc:creator>Ing. Jiri Peceny</dc:creator>
  <cp:lastModifiedBy>Ing. Jiri Peceny</cp:lastModifiedBy>
  <cp:revision>39</cp:revision>
  <dcterms:created xsi:type="dcterms:W3CDTF">2021-03-23T12:57:38Z</dcterms:created>
  <dcterms:modified xsi:type="dcterms:W3CDTF">2021-04-22T14:42:24Z</dcterms:modified>
</cp:coreProperties>
</file>